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1285" r:id="rId2"/>
    <p:sldId id="1638" r:id="rId3"/>
    <p:sldId id="1655" r:id="rId4"/>
    <p:sldId id="1541" r:id="rId5"/>
    <p:sldId id="1653" r:id="rId6"/>
    <p:sldId id="1609" r:id="rId7"/>
    <p:sldId id="1629" r:id="rId8"/>
    <p:sldId id="1643" r:id="rId9"/>
    <p:sldId id="259" r:id="rId10"/>
    <p:sldId id="1635" r:id="rId11"/>
    <p:sldId id="1526" r:id="rId12"/>
    <p:sldId id="418" r:id="rId13"/>
    <p:sldId id="1619" r:id="rId14"/>
    <p:sldId id="1620" r:id="rId15"/>
    <p:sldId id="1626" r:id="rId16"/>
    <p:sldId id="1636" r:id="rId17"/>
    <p:sldId id="1615" r:id="rId18"/>
    <p:sldId id="1650" r:id="rId19"/>
    <p:sldId id="14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9660DE-6DF6-1D41-8F94-3B7C91B77039}">
          <p14:sldIdLst>
            <p14:sldId id="1285"/>
            <p14:sldId id="1638"/>
            <p14:sldId id="1655"/>
            <p14:sldId id="1541"/>
            <p14:sldId id="1653"/>
            <p14:sldId id="1609"/>
            <p14:sldId id="1629"/>
            <p14:sldId id="1643"/>
            <p14:sldId id="259"/>
            <p14:sldId id="1635"/>
            <p14:sldId id="1526"/>
            <p14:sldId id="418"/>
            <p14:sldId id="1619"/>
            <p14:sldId id="1620"/>
            <p14:sldId id="1626"/>
            <p14:sldId id="1636"/>
            <p14:sldId id="1615"/>
            <p14:sldId id="1650"/>
            <p14:sldId id="1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39"/>
    <p:restoredTop sz="96900"/>
  </p:normalViewPr>
  <p:slideViewPr>
    <p:cSldViewPr snapToGrid="0">
      <p:cViewPr varScale="1">
        <p:scale>
          <a:sx n="111" d="100"/>
          <a:sy n="111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D9849-C366-C645-B015-2B5D5198FFD9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1E7B5-E713-B747-BC3A-8C09C9F1B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422-019-00805-w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80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41220-830E-FAFE-5BCD-C504E133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3543E-D044-014F-DA2A-97052FAD8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ED433-4D9C-5E98-E116-D5D5110E2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effort, limited effort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64725-633F-8C49-F938-D32FB54B8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1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</a:t>
            </a:r>
            <a:r>
              <a:rPr lang="en-US"/>
              <a:t>, limited </a:t>
            </a:r>
            <a:r>
              <a:rPr lang="en-US" dirty="0"/>
              <a:t>effort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42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560B-1FAF-E016-E15B-9687E8DD6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3FFC3-451A-418E-821C-C3DB67097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2D36E-B1F3-3A8D-F9D8-4AF6DB6F6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</a:t>
            </a:r>
            <a:r>
              <a:rPr lang="en-US"/>
              <a:t>, limited </a:t>
            </a:r>
            <a:r>
              <a:rPr lang="en-US" dirty="0"/>
              <a:t>effort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06E23-A986-6F40-8363-6555250F8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D1A94-ACB1-381D-609B-948C72C0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90465-CD35-9A18-55CF-4948A1DEB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CC471-4203-90D7-1F59-E168D1F8C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8FF2-72E5-D13B-0AEC-52DFA3D6F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733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Maxwell:” </a:t>
            </a:r>
            <a:r>
              <a:rPr lang="en-US" b="1" dirty="0"/>
              <a:t>L.D. Landau &amp; E.M. Lifshitz</a:t>
            </a:r>
            <a:r>
              <a:rPr lang="en-US" dirty="0"/>
              <a:t>, </a:t>
            </a:r>
            <a:r>
              <a:rPr lang="en-US" i="1" dirty="0"/>
              <a:t>The Classical Theory of Fields</a:t>
            </a:r>
            <a:r>
              <a:rPr lang="en-US" dirty="0"/>
              <a:t>, Vol. 2 of </a:t>
            </a:r>
            <a:r>
              <a:rPr lang="en-US" i="1" dirty="0"/>
              <a:t>Course of Theoretical Physics</a:t>
            </a:r>
            <a:endParaRPr lang="en-US" dirty="0"/>
          </a:p>
          <a:p>
            <a:r>
              <a:rPr lang="en-US" dirty="0"/>
              <a:t>➤ Chapter 1–3 give an elegant derivation using field </a:t>
            </a:r>
            <a:r>
              <a:rPr lang="en-US" dirty="0" err="1"/>
              <a:t>Lagrangians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L.D. Landau &amp; E.M. Lifshitz</a:t>
            </a:r>
            <a:r>
              <a:rPr lang="en-US" dirty="0"/>
              <a:t>, </a:t>
            </a:r>
            <a:r>
              <a:rPr lang="en-US" i="1" dirty="0"/>
              <a:t>Quantum Mechanics: Non-Relativistic Theory</a:t>
            </a:r>
            <a:r>
              <a:rPr lang="en-US" dirty="0"/>
              <a:t>, Vol. 3</a:t>
            </a:r>
          </a:p>
          <a:p>
            <a:r>
              <a:rPr lang="en-US" dirty="0"/>
              <a:t>➤ Rigorous derivation of Schrödinger equation from variational principles.</a:t>
            </a:r>
          </a:p>
          <a:p>
            <a:endParaRPr lang="en-US" dirty="0"/>
          </a:p>
          <a:p>
            <a:r>
              <a:rPr lang="en-US" b="1" dirty="0"/>
              <a:t>Parr &amp; Friston (2019)</a:t>
            </a:r>
            <a:r>
              <a:rPr lang="en-US" dirty="0"/>
              <a:t>, </a:t>
            </a:r>
            <a:r>
              <a:rPr lang="en-US" i="1" dirty="0" err="1"/>
              <a:t>Generalised</a:t>
            </a:r>
            <a:r>
              <a:rPr lang="en-US" i="1" dirty="0"/>
              <a:t> Free Energy and Active Inference</a:t>
            </a:r>
            <a:r>
              <a:rPr lang="en-US" dirty="0"/>
              <a:t>:</a:t>
            </a:r>
          </a:p>
          <a:p>
            <a:r>
              <a:rPr lang="en-US" dirty="0"/>
              <a:t>“The accuracy term… acts like a potential energy in that it pulls beliefs towards states that are compatible with sensory data.” (</a:t>
            </a:r>
            <a:r>
              <a:rPr lang="en-US" dirty="0">
                <a:hlinkClick r:id="rId3"/>
              </a:rPr>
              <a:t>DOI:10.1007/s00422-019-00805-w</a:t>
            </a:r>
            <a:r>
              <a:rPr lang="en-US" dirty="0"/>
              <a:t>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541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2429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935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 we in BIASlab do want to build such a software with such nice characteristics. It is always about tradeoffs, we do something better in one particular domain, and other libraries might be better in a different domain. But we are really focusing on this particular properties.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Parallel Distributed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097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9640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22E4-6321-7D60-8EDC-3F5134292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9BE07-A149-6FC2-1049-737E2CEA2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0B93AD-CDCC-BE53-2517-281D86430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did it easy, but not as easy!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94A8-1A91-186E-E24F-7AEC82937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7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B924-FB6E-6A21-4031-C1E52CBE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E5F88-5435-2428-FF00-07631E0DF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192FA-A80E-7F9E-9EE9-89FF4EE1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65A9-F2CE-0649-B18B-C519DE1ED35F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0E000-2B06-4985-7742-FDDCF845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E2AB-7EBD-CDC7-C53A-B153BCBE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C97A-8C9A-CB4E-B28B-496AAC5D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63F2A-2D6B-C04F-A7D9-9953B5F2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5B96-68D4-0868-8610-C4D9C77B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7C14-CBF8-4743-A1F9-C512E600F4E5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DE194-FF7A-662B-D24C-215FD047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E76B2-A147-C334-1140-4E44AB72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22718-4611-6EC4-0EAB-63C70668B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89172-D3FA-F8CB-74D6-5C545E890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ACD6D-CA3C-BCC7-6CF0-E0D252A7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89F3-0689-3E46-A077-D1714FB807D6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77B8-8D81-50EB-22E0-2F34A1D8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9DF7D-B9D5-414E-E74C-AF91A5D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e Titel 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2425150" y="892605"/>
            <a:ext cx="2305879" cy="132343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image by clicking on the image icon or replace an existing image with the right mouse button and choose Change image.</a:t>
            </a:r>
          </a:p>
          <a:p>
            <a:r>
              <a:rPr lang="en-US" sz="1000" dirty="0">
                <a:solidFill>
                  <a:schemeClr val="tx1"/>
                </a:solidFill>
              </a:rPr>
              <a:t>If necessary</a:t>
            </a:r>
            <a:r>
              <a:rPr lang="en-US" sz="1000" baseline="0" dirty="0">
                <a:solidFill>
                  <a:schemeClr val="tx1"/>
                </a:solidFill>
              </a:rPr>
              <a:t>, adjust the image with the cropping tool.</a:t>
            </a:r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5472535"/>
            <a:ext cx="12192000" cy="13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6000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27" y="84339"/>
            <a:ext cx="2970589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5179483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257801"/>
            <a:ext cx="12192000" cy="836084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2" y="4932002"/>
            <a:ext cx="12192001" cy="32579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7"/>
            <a:ext cx="12192000" cy="1131524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171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907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ADD2-3D33-98C0-EFA1-C8D8357B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59F0-5595-4D19-19AF-8E6FBE78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DD066-8057-73D5-6E2E-6D1394FD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0937-8FFB-8743-9C7A-5878E36A549F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99CCA-82A1-97A1-D226-8D433E2E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2D8E3-6EFA-0E9B-9216-FD74E277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764A-0DA5-903A-91CB-EB577742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3111F-84F4-CB1B-E9BC-C21A80BCE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B2A57-095C-BBCB-1C38-0A2BDF9E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12AB-F05F-F147-AB36-D0097C1E2DF0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3456-F36B-A41C-3C10-08F70858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A0DD-403F-3D67-5B70-939B0B26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969D-38BE-F388-3853-9154915C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DC160-44FD-3407-9C70-7668346A9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AEB9C-DF71-4C82-D33C-FE52235D1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02A8F-1B1B-DDAA-94AF-D291C90E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D6124-1EF1-C04D-8CD9-2B8C5CB6F32C}" type="datetime1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879BF-66A2-7B01-36AD-F9454F4D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6A6FB-57FB-AC93-1AD7-E5FA9BFB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8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0286-2CAC-B523-216A-981FEC44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0EB52-B44B-053A-1371-F889AB330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056B7-3EEC-519B-8807-82B71F803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B4541-518D-B7D8-D057-EE244A90A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A0B8D-69DC-8C35-821A-3C90883EF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05680-2168-5359-A620-EC1CFCD5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FC01-70C0-D94C-B7AB-A0216E4CAC84}" type="datetime1">
              <a:rPr lang="en-US" smtClean="0"/>
              <a:t>10/31/25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E346B-92D0-FD18-BCFC-7854D5D1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1AE6F-954B-6C89-B453-212CA7F2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7E15B-6E7A-0E85-ED06-97E5590F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1071A-E8A4-C842-46C0-7FF69909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51C8-CB69-CF4E-A173-DC6F95D5B872}" type="datetime1">
              <a:rPr lang="en-US" smtClean="0"/>
              <a:t>10/31/25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EE8AB-C232-244B-5D3A-2D9F575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674F1-79D0-E0A2-BA11-2D8A0318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1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2948C-799B-F4D4-927D-840CD4CE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E2FF-71F1-E74B-B823-80B6C145DD95}" type="datetime1">
              <a:rPr lang="en-US" smtClean="0"/>
              <a:t>10/31/25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5549F-C0FB-520E-5D53-5CD480FF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E6F8-F6E3-EC3F-CA5A-3AB92C5E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1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E23E-5AA3-04D5-07C2-21D06778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DC69-A451-18AC-138B-658EB93B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5D46E-58E4-DE2E-D1DD-F9C62EB89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D5FFF-B7EA-B910-6EF6-CC47B03B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263-D398-6841-9831-1B4069D402B1}" type="datetime1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327D6-854F-4A10-E521-A3310651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82CA8-8627-8E0D-02B2-6D8777C9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3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9C41-09D4-2F40-B602-9D36C0A7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B3CB1-3934-B798-A066-F76156878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0FE71-2380-0D62-68F1-4B153E8CF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DC046-6A48-928B-374A-0B9348A8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307A-AFA4-F442-9175-7353D3E0D291}" type="datetime1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CE06B-6578-1D1E-18C8-92FD43F5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6AC46-E0C4-C604-B796-7622D15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1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E30B3-A232-0A3E-7BA9-4D7C204D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E390D-B227-6B4D-457D-00B916D2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C88FA-F57A-EF59-458E-0099D7B6E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8755C9-78C9-CA49-B79B-4670AA60CCDF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ECA01-4CF0-21F5-D3EF-703E108C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158A-C5C0-C234-CCCF-B119B70C6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://rxinfer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18" Type="http://schemas.openxmlformats.org/officeDocument/2006/relationships/image" Target="../media/image390.png"/><Relationship Id="rId26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420.png"/><Relationship Id="rId7" Type="http://schemas.openxmlformats.org/officeDocument/2006/relationships/image" Target="../media/image590.png"/><Relationship Id="rId12" Type="http://schemas.openxmlformats.org/officeDocument/2006/relationships/image" Target="../media/image64.png"/><Relationship Id="rId17" Type="http://schemas.openxmlformats.org/officeDocument/2006/relationships/image" Target="../media/image380.png"/><Relationship Id="rId25" Type="http://schemas.openxmlformats.org/officeDocument/2006/relationships/image" Target="../media/image46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8.png"/><Relationship Id="rId20" Type="http://schemas.openxmlformats.org/officeDocument/2006/relationships/image" Target="../media/image410.png"/><Relationship Id="rId29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450.png"/><Relationship Id="rId5" Type="http://schemas.openxmlformats.org/officeDocument/2006/relationships/image" Target="../media/image570.png"/><Relationship Id="rId15" Type="http://schemas.openxmlformats.org/officeDocument/2006/relationships/image" Target="../media/image67.png"/><Relationship Id="rId23" Type="http://schemas.openxmlformats.org/officeDocument/2006/relationships/image" Target="../media/image440.png"/><Relationship Id="rId28" Type="http://schemas.openxmlformats.org/officeDocument/2006/relationships/image" Target="../media/image71.emf"/><Relationship Id="rId10" Type="http://schemas.openxmlformats.org/officeDocument/2006/relationships/image" Target="../media/image62.png"/><Relationship Id="rId19" Type="http://schemas.openxmlformats.org/officeDocument/2006/relationships/image" Target="../media/image40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Relationship Id="rId14" Type="http://schemas.openxmlformats.org/officeDocument/2006/relationships/image" Target="../media/image66.png"/><Relationship Id="rId22" Type="http://schemas.openxmlformats.org/officeDocument/2006/relationships/image" Target="../media/image430.png"/><Relationship Id="rId27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07/relationships/media" Target="../media/media2.mp4"/><Relationship Id="rId7" Type="http://schemas.openxmlformats.org/officeDocument/2006/relationships/image" Target="../media/image73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7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6.png"/><Relationship Id="rId4" Type="http://schemas.openxmlformats.org/officeDocument/2006/relationships/video" Target="../media/media2.mp4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gif"/><Relationship Id="rId5" Type="http://schemas.openxmlformats.org/officeDocument/2006/relationships/image" Target="../media/image80.gif"/><Relationship Id="rId4" Type="http://schemas.openxmlformats.org/officeDocument/2006/relationships/image" Target="../media/image7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0.png"/><Relationship Id="rId21" Type="http://schemas.openxmlformats.org/officeDocument/2006/relationships/image" Target="../media/image14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85.png"/><Relationship Id="rId2" Type="http://schemas.openxmlformats.org/officeDocument/2006/relationships/image" Target="../media/image1211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0.png"/><Relationship Id="rId11" Type="http://schemas.openxmlformats.org/officeDocument/2006/relationships/image" Target="../media/image130.png"/><Relationship Id="rId24" Type="http://schemas.openxmlformats.org/officeDocument/2006/relationships/image" Target="../media/image84.png"/><Relationship Id="rId5" Type="http://schemas.openxmlformats.org/officeDocument/2006/relationships/image" Target="../media/image1240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230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NULL"/><Relationship Id="rId5" Type="http://schemas.openxmlformats.org/officeDocument/2006/relationships/image" Target="../media/image28.jpeg"/><Relationship Id="rId15" Type="http://schemas.openxmlformats.org/officeDocument/2006/relationships/image" Target="../media/image34.png"/><Relationship Id="rId10" Type="http://schemas.openxmlformats.org/officeDocument/2006/relationships/image" Target="NULL"/><Relationship Id="rId4" Type="http://schemas.openxmlformats.org/officeDocument/2006/relationships/image" Target="../media/image27.png"/><Relationship Id="rId9" Type="http://schemas.openxmlformats.org/officeDocument/2006/relationships/image" Target="NULL"/><Relationship Id="rId1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41.jpeg"/><Relationship Id="rId7" Type="http://schemas.openxmlformats.org/officeDocument/2006/relationships/image" Target="../media/image45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jpeg"/><Relationship Id="rId10" Type="http://schemas.openxmlformats.org/officeDocument/2006/relationships/image" Target="../media/image23.gif"/><Relationship Id="rId4" Type="http://schemas.openxmlformats.org/officeDocument/2006/relationships/image" Target="../media/image42.jpe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11" Type="http://schemas.openxmlformats.org/officeDocument/2006/relationships/image" Target="../media/image55.tif"/><Relationship Id="rId5" Type="http://schemas.openxmlformats.org/officeDocument/2006/relationships/image" Target="../media/image49.jpe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room, sitting, large&#10;&#10;Description automatically generated">
            <a:extLst>
              <a:ext uri="{FF2B5EF4-FFF2-40B4-BE49-F238E27FC236}">
                <a16:creationId xmlns:a16="http://schemas.microsoft.com/office/drawing/2014/main" id="{05144C20-0DC1-C645-9C4A-7F24D582C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03" y="774904"/>
            <a:ext cx="12233605" cy="6115273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-41605" y="1155560"/>
            <a:ext cx="12233605" cy="2753249"/>
          </a:xfrm>
          <a:solidFill>
            <a:schemeClr val="accent1">
              <a:lumMod val="20000"/>
              <a:lumOff val="80000"/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solidFill>
                  <a:schemeClr val="tx1"/>
                </a:solidFill>
              </a:rPr>
              <a:t>Active Inference and the Free Energy Principle</a:t>
            </a:r>
            <a:br>
              <a:rPr lang="en-US" sz="44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700" dirty="0">
                <a:solidFill>
                  <a:schemeClr val="tx1"/>
                </a:solidFill>
              </a:rPr>
              <a:t>Bert de Vries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Eindhoven University of Technology</a:t>
            </a:r>
            <a:br>
              <a:rPr lang="en-US" sz="1867" dirty="0">
                <a:solidFill>
                  <a:schemeClr val="tx1"/>
                </a:solidFill>
              </a:rPr>
            </a:br>
            <a:br>
              <a:rPr lang="en-US" sz="1867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Nov 2025</a:t>
            </a:r>
            <a:endParaRPr lang="nl-NL" sz="4267" dirty="0">
              <a:solidFill>
                <a:schemeClr val="tx1"/>
              </a:solidFill>
            </a:endParaRPr>
          </a:p>
        </p:txBody>
      </p:sp>
      <p:pic>
        <p:nvPicPr>
          <p:cNvPr id="1026" name="Picture 2" descr="Lazy Dynamics | Probabilistic AI Solutions">
            <a:extLst>
              <a:ext uri="{FF2B5EF4-FFF2-40B4-BE49-F238E27FC236}">
                <a16:creationId xmlns:a16="http://schemas.microsoft.com/office/drawing/2014/main" id="{42E8BFD9-3B9A-56AD-DC76-1BBE198F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65" y="127354"/>
            <a:ext cx="3225689" cy="56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50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EFF2F-A2B0-E7DC-4EE2-CCD6619A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165" y="6356350"/>
            <a:ext cx="2743200" cy="365125"/>
          </a:xfrm>
        </p:spPr>
        <p:txBody>
          <a:bodyPr/>
          <a:lstStyle/>
          <a:p>
            <a:fld id="{55767B11-4F60-384F-98F8-8A8E9556CD7D}" type="slidenum">
              <a:rPr lang="en-NL" smtClean="0"/>
              <a:t>10</a:t>
            </a:fld>
            <a:endParaRPr lang="en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43E0357-CE65-CB6D-0C4B-A010EA0C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8" y="705318"/>
            <a:ext cx="10462884" cy="60161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DDAABDE-62F7-8AD7-B417-8B4435857199}"/>
              </a:ext>
            </a:extLst>
          </p:cNvPr>
          <p:cNvSpPr txBox="1">
            <a:spLocks/>
          </p:cNvSpPr>
          <p:nvPr/>
        </p:nvSpPr>
        <p:spPr>
          <a:xfrm>
            <a:off x="300680" y="1091061"/>
            <a:ext cx="4335399" cy="418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L" sz="1900">
                <a:hlinkClick r:id="rId4"/>
              </a:rPr>
              <a:t>rxinfer.</a:t>
            </a:r>
            <a:r>
              <a:rPr lang="nl-NL" sz="1900" dirty="0">
                <a:hlinkClick r:id="rId4"/>
              </a:rPr>
              <a:t>com</a:t>
            </a:r>
            <a:endParaRPr lang="en-NL" sz="1900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48C64C-5730-FC7A-3CA6-AE16565497B8}"/>
              </a:ext>
            </a:extLst>
          </p:cNvPr>
          <p:cNvSpPr txBox="1">
            <a:spLocks/>
          </p:cNvSpPr>
          <p:nvPr/>
        </p:nvSpPr>
        <p:spPr>
          <a:xfrm>
            <a:off x="734580" y="167482"/>
            <a:ext cx="10722839" cy="41804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3600" dirty="0" err="1">
                <a:solidFill>
                  <a:srgbClr val="0070C0"/>
                </a:solidFill>
                <a:latin typeface="+mj-lt"/>
              </a:rPr>
              <a:t>RxInfer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: 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A </a:t>
            </a:r>
            <a:r>
              <a:rPr lang="en-NL" sz="3600" dirty="0">
                <a:solidFill>
                  <a:srgbClr val="0070C0"/>
                </a:solidFill>
                <a:latin typeface="+mj-lt"/>
              </a:rPr>
              <a:t>Software Toolbox for Scalable, Real-time, Automated Free Energy Minimization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B2B969-75D1-FF33-2703-9BDB333C6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3241">
            <a:off x="6161762" y="2507613"/>
            <a:ext cx="11765205" cy="67214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C60117-B312-1BCC-1235-725853923860}"/>
              </a:ext>
            </a:extLst>
          </p:cNvPr>
          <p:cNvGrpSpPr>
            <a:grpSpLocks noChangeAspect="1"/>
          </p:cNvGrpSpPr>
          <p:nvPr/>
        </p:nvGrpSpPr>
        <p:grpSpPr>
          <a:xfrm rot="428013">
            <a:off x="9038798" y="1427967"/>
            <a:ext cx="2713035" cy="1608838"/>
            <a:chOff x="147634" y="523448"/>
            <a:chExt cx="6858001" cy="4066816"/>
          </a:xfrm>
        </p:grpSpPr>
        <p:pic>
          <p:nvPicPr>
            <p:cNvPr id="4" name="Picture 2" descr="NumFOCUS: A Nonprofit Supporting Open Code for Better Science">
              <a:extLst>
                <a:ext uri="{FF2B5EF4-FFF2-40B4-BE49-F238E27FC236}">
                  <a16:creationId xmlns:a16="http://schemas.microsoft.com/office/drawing/2014/main" id="{CC7B9B5F-96F0-1E65-D08F-4E5D7A48C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4" y="523448"/>
              <a:ext cx="6857999" cy="22888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6" name="Picture 5" descr="A white text with black text&#10;&#10;AI-generated content may be incorrect.">
              <a:extLst>
                <a:ext uri="{FF2B5EF4-FFF2-40B4-BE49-F238E27FC236}">
                  <a16:creationId xmlns:a16="http://schemas.microsoft.com/office/drawing/2014/main" id="{B20D6CE7-4DE3-0A2F-954C-3FF26A1D0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7635" y="2812264"/>
              <a:ext cx="6858000" cy="17780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143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43888-FF00-7F45-9569-C33891948257}"/>
              </a:ext>
            </a:extLst>
          </p:cNvPr>
          <p:cNvSpPr/>
          <p:nvPr/>
        </p:nvSpPr>
        <p:spPr>
          <a:xfrm>
            <a:off x="2663034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2CFA3-CF2B-3C48-9C3B-8352076727D8}"/>
                  </a:ext>
                </a:extLst>
              </p:cNvPr>
              <p:cNvSpPr txBox="1"/>
              <p:nvPr/>
            </p:nvSpPr>
            <p:spPr>
              <a:xfrm>
                <a:off x="2761642" y="2785049"/>
                <a:ext cx="22377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2CFA3-CF2B-3C48-9C3B-835207672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42" y="2785049"/>
                <a:ext cx="223779" cy="246221"/>
              </a:xfrm>
              <a:prstGeom prst="rect">
                <a:avLst/>
              </a:prstGeom>
              <a:blipFill>
                <a:blip r:embed="rId3"/>
                <a:stretch>
                  <a:fillRect l="-2631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0A3FD7-AA56-C54A-9715-C3E8948B1CAA}"/>
              </a:ext>
            </a:extLst>
          </p:cNvPr>
          <p:cNvCxnSpPr>
            <a:stCxn id="2" idx="3"/>
          </p:cNvCxnSpPr>
          <p:nvPr/>
        </p:nvCxnSpPr>
        <p:spPr>
          <a:xfrm flipV="1">
            <a:off x="3085275" y="2917802"/>
            <a:ext cx="1165591" cy="333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414CA-2285-0D4F-BDC7-7BA0F903058F}"/>
                  </a:ext>
                </a:extLst>
              </p:cNvPr>
              <p:cNvSpPr txBox="1"/>
              <p:nvPr/>
            </p:nvSpPr>
            <p:spPr>
              <a:xfrm>
                <a:off x="3668070" y="2940518"/>
                <a:ext cx="2438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414CA-2285-0D4F-BDC7-7BA0F903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070" y="2940518"/>
                <a:ext cx="243849" cy="246221"/>
              </a:xfrm>
              <a:prstGeom prst="rect">
                <a:avLst/>
              </a:prstGeom>
              <a:blipFill>
                <a:blip r:embed="rId4"/>
                <a:stretch>
                  <a:fillRect l="-9524" r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DA2BC3D1-084E-904C-BB9D-30551E39617F}"/>
              </a:ext>
            </a:extLst>
          </p:cNvPr>
          <p:cNvSpPr/>
          <p:nvPr/>
        </p:nvSpPr>
        <p:spPr>
          <a:xfrm>
            <a:off x="4250866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295712A-1D0D-BC4C-9062-9D96FDD58882}"/>
              </a:ext>
            </a:extLst>
          </p:cNvPr>
          <p:cNvCxnSpPr>
            <a:cxnSpLocks/>
            <a:stCxn id="52" idx="2"/>
            <a:endCxn id="48" idx="0"/>
          </p:cNvCxnSpPr>
          <p:nvPr/>
        </p:nvCxnSpPr>
        <p:spPr>
          <a:xfrm>
            <a:off x="4461986" y="1857813"/>
            <a:ext cx="0" cy="86922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2BC7A38-2770-0D43-A244-1FBD427C2F7B}"/>
              </a:ext>
            </a:extLst>
          </p:cNvPr>
          <p:cNvSpPr/>
          <p:nvPr/>
        </p:nvSpPr>
        <p:spPr>
          <a:xfrm>
            <a:off x="4250866" y="1469618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73FE6E-3035-7142-A8C6-28A196356FFA}"/>
                  </a:ext>
                </a:extLst>
              </p:cNvPr>
              <p:cNvSpPr txBox="1"/>
              <p:nvPr/>
            </p:nvSpPr>
            <p:spPr>
              <a:xfrm>
                <a:off x="4346526" y="2775260"/>
                <a:ext cx="2072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73FE6E-3035-7142-A8C6-28A196356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26" y="2775260"/>
                <a:ext cx="207236" cy="246221"/>
              </a:xfrm>
              <a:prstGeom prst="rect">
                <a:avLst/>
              </a:prstGeom>
              <a:blipFill>
                <a:blip r:embed="rId5"/>
                <a:stretch>
                  <a:fillRect l="-35294" r="-588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0FEE1-EDFB-7C45-AB44-09BDBE0CA457}"/>
                  </a:ext>
                </a:extLst>
              </p:cNvPr>
              <p:cNvSpPr txBox="1"/>
              <p:nvPr/>
            </p:nvSpPr>
            <p:spPr>
              <a:xfrm>
                <a:off x="4322432" y="1524495"/>
                <a:ext cx="2289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0FEE1-EDFB-7C45-AB44-09BDBE0CA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432" y="1524495"/>
                <a:ext cx="228972" cy="246221"/>
              </a:xfrm>
              <a:prstGeom prst="rect">
                <a:avLst/>
              </a:prstGeom>
              <a:blipFill>
                <a:blip r:embed="rId6"/>
                <a:stretch>
                  <a:fillRect l="-26316" r="-52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C645D11-8BF2-164E-8854-CCA0435D8F90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4673107" y="2911345"/>
            <a:ext cx="1541318" cy="978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FAD2255-375F-A841-80B8-A5218E6CEAD5}"/>
              </a:ext>
            </a:extLst>
          </p:cNvPr>
          <p:cNvSpPr/>
          <p:nvPr/>
        </p:nvSpPr>
        <p:spPr>
          <a:xfrm>
            <a:off x="6214425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AEE0D35-F12E-A74D-9557-C43E2D955B3B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6417491" y="1856978"/>
            <a:ext cx="0" cy="86922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211286E-A1A7-1D4B-8318-C74E58CCCFBB}"/>
              </a:ext>
            </a:extLst>
          </p:cNvPr>
          <p:cNvSpPr/>
          <p:nvPr/>
        </p:nvSpPr>
        <p:spPr>
          <a:xfrm>
            <a:off x="6206371" y="1468784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769F80-8B03-2F4E-9993-CA57A6C6E6A1}"/>
                  </a:ext>
                </a:extLst>
              </p:cNvPr>
              <p:cNvSpPr txBox="1"/>
              <p:nvPr/>
            </p:nvSpPr>
            <p:spPr>
              <a:xfrm>
                <a:off x="6277937" y="1523661"/>
                <a:ext cx="2360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769F80-8B03-2F4E-9993-CA57A6C6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37" y="1523661"/>
                <a:ext cx="236090" cy="246221"/>
              </a:xfrm>
              <a:prstGeom prst="rect">
                <a:avLst/>
              </a:prstGeom>
              <a:blipFill>
                <a:blip r:embed="rId7"/>
                <a:stretch>
                  <a:fillRect l="-25000" r="-5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6607EF8-6FE7-3744-A230-0B27AC46C825}"/>
              </a:ext>
            </a:extLst>
          </p:cNvPr>
          <p:cNvCxnSpPr>
            <a:cxnSpLocks/>
            <a:stCxn id="59" idx="3"/>
            <a:endCxn id="70" idx="1"/>
          </p:cNvCxnSpPr>
          <p:nvPr/>
        </p:nvCxnSpPr>
        <p:spPr>
          <a:xfrm flipV="1">
            <a:off x="6636666" y="2914176"/>
            <a:ext cx="1167155" cy="695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D2A7CF-BA86-1E47-8D27-3EFEF067327C}"/>
                  </a:ext>
                </a:extLst>
              </p:cNvPr>
              <p:cNvSpPr txBox="1"/>
              <p:nvPr/>
            </p:nvSpPr>
            <p:spPr>
              <a:xfrm>
                <a:off x="6985604" y="2994686"/>
                <a:ext cx="28533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D2A7CF-BA86-1E47-8D27-3EFEF0673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04" y="2994686"/>
                <a:ext cx="285332" cy="246221"/>
              </a:xfrm>
              <a:prstGeom prst="rect">
                <a:avLst/>
              </a:prstGeom>
              <a:blipFill>
                <a:blip r:embed="rId8"/>
                <a:stretch>
                  <a:fillRect l="-43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390E2EB1-D385-F042-B3D4-D5E97F828D39}"/>
              </a:ext>
            </a:extLst>
          </p:cNvPr>
          <p:cNvSpPr/>
          <p:nvPr/>
        </p:nvSpPr>
        <p:spPr>
          <a:xfrm>
            <a:off x="7803821" y="2720079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08E25-BDE1-124F-8102-22D3798B53E8}"/>
                  </a:ext>
                </a:extLst>
              </p:cNvPr>
              <p:cNvSpPr txBox="1"/>
              <p:nvPr/>
            </p:nvSpPr>
            <p:spPr>
              <a:xfrm>
                <a:off x="6294369" y="2752045"/>
                <a:ext cx="2643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08E25-BDE1-124F-8102-22D3798B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369" y="2752045"/>
                <a:ext cx="264324" cy="246221"/>
              </a:xfrm>
              <a:prstGeom prst="rect">
                <a:avLst/>
              </a:prstGeom>
              <a:blipFill>
                <a:blip r:embed="rId9"/>
                <a:stretch>
                  <a:fillRect l="-1363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AEBA9B0-8A02-CC4C-BBD2-D60891139922}"/>
              </a:ext>
            </a:extLst>
          </p:cNvPr>
          <p:cNvCxnSpPr>
            <a:cxnSpLocks/>
          </p:cNvCxnSpPr>
          <p:nvPr/>
        </p:nvCxnSpPr>
        <p:spPr>
          <a:xfrm flipV="1">
            <a:off x="8226062" y="2911379"/>
            <a:ext cx="1167155" cy="695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01957B47-3C0E-4640-9E47-4161838C8F93}"/>
              </a:ext>
            </a:extLst>
          </p:cNvPr>
          <p:cNvSpPr/>
          <p:nvPr/>
        </p:nvSpPr>
        <p:spPr>
          <a:xfrm>
            <a:off x="7803821" y="3935166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0A1CD3-7A0B-834E-A6EE-911B509F75A0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>
            <a:off x="8014942" y="3108274"/>
            <a:ext cx="0" cy="8268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CC4309-321B-DA47-B9F1-9C95D043B75F}"/>
                  </a:ext>
                </a:extLst>
              </p:cNvPr>
              <p:cNvSpPr txBox="1"/>
              <p:nvPr/>
            </p:nvSpPr>
            <p:spPr>
              <a:xfrm>
                <a:off x="7882779" y="2761088"/>
                <a:ext cx="220958" cy="265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CC4309-321B-DA47-B9F1-9C95D043B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779" y="2761088"/>
                <a:ext cx="220958" cy="265970"/>
              </a:xfrm>
              <a:prstGeom prst="rect">
                <a:avLst/>
              </a:prstGeom>
              <a:blipFill>
                <a:blip r:embed="rId10"/>
                <a:stretch>
                  <a:fillRect l="-27778" r="-1666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32F9ED-9BB7-334E-A10C-8717ED1195A5}"/>
                  </a:ext>
                </a:extLst>
              </p:cNvPr>
              <p:cNvSpPr txBox="1"/>
              <p:nvPr/>
            </p:nvSpPr>
            <p:spPr>
              <a:xfrm>
                <a:off x="7909616" y="3957343"/>
                <a:ext cx="229102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32F9ED-9BB7-334E-A10C-8717ED119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16" y="3957343"/>
                <a:ext cx="229102" cy="266227"/>
              </a:xfrm>
              <a:prstGeom prst="rect">
                <a:avLst/>
              </a:prstGeom>
              <a:blipFill>
                <a:blip r:embed="rId11"/>
                <a:stretch>
                  <a:fillRect l="-33333" r="-1111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F0EDE3-10F6-5E4A-8B1F-6E899D68ACBA}"/>
                  </a:ext>
                </a:extLst>
              </p:cNvPr>
              <p:cNvSpPr txBox="1"/>
              <p:nvPr/>
            </p:nvSpPr>
            <p:spPr>
              <a:xfrm>
                <a:off x="4139204" y="210635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F0EDE3-10F6-5E4A-8B1F-6E899D68A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04" y="2106359"/>
                <a:ext cx="248593" cy="246221"/>
              </a:xfrm>
              <a:prstGeom prst="rect">
                <a:avLst/>
              </a:prstGeom>
              <a:blipFill>
                <a:blip r:embed="rId12"/>
                <a:stretch>
                  <a:fillRect l="-9524" r="-95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4D6CC1-42C9-1E4E-B65A-6B26D281AAD9}"/>
                  </a:ext>
                </a:extLst>
              </p:cNvPr>
              <p:cNvSpPr txBox="1"/>
              <p:nvPr/>
            </p:nvSpPr>
            <p:spPr>
              <a:xfrm>
                <a:off x="4966193" y="259932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4D6CC1-42C9-1E4E-B65A-6B26D281A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193" y="2599329"/>
                <a:ext cx="248593" cy="246221"/>
              </a:xfrm>
              <a:prstGeom prst="rect">
                <a:avLst/>
              </a:prstGeom>
              <a:blipFill>
                <a:blip r:embed="rId13"/>
                <a:stretch>
                  <a:fillRect l="-15000" r="-1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3D8A601-B860-284C-BC52-C6EEF7E327C0}"/>
                  </a:ext>
                </a:extLst>
              </p:cNvPr>
              <p:cNvSpPr txBox="1"/>
              <p:nvPr/>
            </p:nvSpPr>
            <p:spPr>
              <a:xfrm>
                <a:off x="6094357" y="209129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3D8A601-B860-284C-BC52-C6EEF7E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57" y="2091299"/>
                <a:ext cx="248593" cy="246221"/>
              </a:xfrm>
              <a:prstGeom prst="rect">
                <a:avLst/>
              </a:prstGeom>
              <a:blipFill>
                <a:blip r:embed="rId14"/>
                <a:stretch>
                  <a:fillRect l="-15000" r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E33065-5156-F046-89FD-F82FF806618C}"/>
                  </a:ext>
                </a:extLst>
              </p:cNvPr>
              <p:cNvSpPr txBox="1"/>
              <p:nvPr/>
            </p:nvSpPr>
            <p:spPr>
              <a:xfrm>
                <a:off x="8685645" y="2915135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E33065-5156-F046-89FD-F82FF8066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645" y="2915135"/>
                <a:ext cx="248593" cy="246221"/>
              </a:xfrm>
              <a:prstGeom prst="rect">
                <a:avLst/>
              </a:prstGeom>
              <a:blipFill>
                <a:blip r:embed="rId15"/>
                <a:stretch>
                  <a:fillRect l="-15000" r="-1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512DD8-6E52-4147-A49F-EB7E6E4F5EC8}"/>
                  </a:ext>
                </a:extLst>
              </p:cNvPr>
              <p:cNvSpPr txBox="1"/>
              <p:nvPr/>
            </p:nvSpPr>
            <p:spPr>
              <a:xfrm>
                <a:off x="7732478" y="3285012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512DD8-6E52-4147-A49F-EB7E6E4F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478" y="3285012"/>
                <a:ext cx="248593" cy="246221"/>
              </a:xfrm>
              <a:prstGeom prst="rect">
                <a:avLst/>
              </a:prstGeom>
              <a:blipFill>
                <a:blip r:embed="rId16"/>
                <a:stretch>
                  <a:fillRect l="-9524" r="-952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54A8780-90C8-5CD6-3BB5-BC50181CC017}"/>
              </a:ext>
            </a:extLst>
          </p:cNvPr>
          <p:cNvGrpSpPr/>
          <p:nvPr/>
        </p:nvGrpSpPr>
        <p:grpSpPr>
          <a:xfrm>
            <a:off x="3208224" y="2055243"/>
            <a:ext cx="6049612" cy="1983125"/>
            <a:chOff x="3208224" y="2154678"/>
            <a:chExt cx="6049612" cy="19831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538C9E-BD42-D53B-EEBD-F927C9C64D2E}"/>
                </a:ext>
              </a:extLst>
            </p:cNvPr>
            <p:cNvGrpSpPr/>
            <p:nvPr/>
          </p:nvGrpSpPr>
          <p:grpSpPr>
            <a:xfrm>
              <a:off x="5220853" y="2154678"/>
              <a:ext cx="4036983" cy="1983125"/>
              <a:chOff x="5220853" y="2154678"/>
              <a:chExt cx="4036983" cy="198312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CDFB3BC-A2E4-5245-B5E0-6748050F8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261" y="2154678"/>
                <a:ext cx="0" cy="435623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6C366D3-9004-FA47-8C0E-AE5BD4209696}"/>
                      </a:ext>
                    </a:extLst>
                  </p:cNvPr>
                  <p:cNvSpPr txBox="1"/>
                  <p:nvPr/>
                </p:nvSpPr>
                <p:spPr>
                  <a:xfrm>
                    <a:off x="6582756" y="2174288"/>
                    <a:ext cx="60811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6C366D3-9004-FA47-8C0E-AE5BD42096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2756" y="2174288"/>
                    <a:ext cx="608115" cy="24622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2000" r="-11000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2A459E4-2905-BE44-9BE0-AB703BD48D3C}"/>
                      </a:ext>
                    </a:extLst>
                  </p:cNvPr>
                  <p:cNvSpPr txBox="1"/>
                  <p:nvPr/>
                </p:nvSpPr>
                <p:spPr>
                  <a:xfrm>
                    <a:off x="6785641" y="2608023"/>
                    <a:ext cx="624711" cy="26872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2A459E4-2905-BE44-9BE0-AB703BD48D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5641" y="2608023"/>
                    <a:ext cx="624711" cy="2687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1650" t="-31818" r="-21359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50AF50D-DBCE-C046-976A-DB1470112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4539" y="3702180"/>
                <a:ext cx="0" cy="435623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097C84-DB2A-6248-84CA-66EE1FC2080C}"/>
                      </a:ext>
                    </a:extLst>
                  </p:cNvPr>
                  <p:cNvSpPr txBox="1"/>
                  <p:nvPr/>
                </p:nvSpPr>
                <p:spPr>
                  <a:xfrm>
                    <a:off x="8360053" y="3720905"/>
                    <a:ext cx="624711" cy="2677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097C84-DB2A-6248-84CA-66EE1FC20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0053" y="3720905"/>
                    <a:ext cx="624711" cy="2677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8738" r="-9709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05CEDB1E-E8EA-D14B-9FDF-28C9286494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70190" y="2932505"/>
                <a:ext cx="521805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4C1295-159C-B945-ABE7-47239C976A57}"/>
                      </a:ext>
                    </a:extLst>
                  </p:cNvPr>
                  <p:cNvSpPr txBox="1"/>
                  <p:nvPr/>
                </p:nvSpPr>
                <p:spPr>
                  <a:xfrm>
                    <a:off x="8633125" y="2665898"/>
                    <a:ext cx="62471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4C1295-159C-B945-ABE7-47239C976A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3125" y="2665898"/>
                    <a:ext cx="624711" cy="24622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963301B-FF98-3440-BCA8-CC5867721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73534" y="2909604"/>
                <a:ext cx="521805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27FB470-AE3D-B846-93ED-2FDB101F4FB3}"/>
                      </a:ext>
                    </a:extLst>
                  </p:cNvPr>
                  <p:cNvSpPr txBox="1"/>
                  <p:nvPr/>
                </p:nvSpPr>
                <p:spPr>
                  <a:xfrm>
                    <a:off x="5220853" y="2580547"/>
                    <a:ext cx="708015" cy="2684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27FB470-AE3D-B846-93ED-2FDB101F4F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0853" y="2580547"/>
                    <a:ext cx="708015" cy="26847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6838" t="-34091" r="-10256" b="-2272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15C62AB-DBFF-AA4B-910D-0026DF784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92049" y="2882128"/>
                <a:ext cx="521805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A63710C-F422-215C-A306-81C5965FCA38}"/>
                </a:ext>
              </a:extLst>
            </p:cNvPr>
            <p:cNvGrpSpPr/>
            <p:nvPr/>
          </p:nvGrpSpPr>
          <p:grpSpPr>
            <a:xfrm>
              <a:off x="3208224" y="2155513"/>
              <a:ext cx="2547308" cy="1368054"/>
              <a:chOff x="3208224" y="2155513"/>
              <a:chExt cx="2547308" cy="1368054"/>
            </a:xfrm>
            <a:no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F809BCC-CF6C-AB44-88BC-026E04499F28}"/>
                      </a:ext>
                    </a:extLst>
                  </p:cNvPr>
                  <p:cNvSpPr txBox="1"/>
                  <p:nvPr/>
                </p:nvSpPr>
                <p:spPr>
                  <a:xfrm>
                    <a:off x="3469126" y="2572185"/>
                    <a:ext cx="591059" cy="24622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F809BCC-CF6C-AB44-88BC-026E04499F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9126" y="2572185"/>
                    <a:ext cx="591059" cy="24622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1340" r="-12371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0BF05BB-3628-1E4C-8810-E1517FEDC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224" y="2906867"/>
                <a:ext cx="521805" cy="0"/>
              </a:xfrm>
              <a:prstGeom prst="straightConnector1">
                <a:avLst/>
              </a:prstGeom>
              <a:grpFill/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86BF9B2-321C-F441-9CFA-475277B55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6755" y="2155513"/>
                <a:ext cx="0" cy="435623"/>
              </a:xfrm>
              <a:prstGeom prst="straightConnector1">
                <a:avLst/>
              </a:prstGeom>
              <a:grpFill/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19840DA-E749-134D-BFDC-3A384E28CE17}"/>
                      </a:ext>
                    </a:extLst>
                  </p:cNvPr>
                  <p:cNvSpPr txBox="1"/>
                  <p:nvPr/>
                </p:nvSpPr>
                <p:spPr>
                  <a:xfrm>
                    <a:off x="4649446" y="2225185"/>
                    <a:ext cx="600997" cy="24622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19840DA-E749-134D-BFDC-3A384E28CE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9446" y="2225185"/>
                    <a:ext cx="600997" cy="24622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2245" r="-12245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DE4E600-D8FF-C24F-AB94-CE2D5AF36F83}"/>
                      </a:ext>
                    </a:extLst>
                  </p:cNvPr>
                  <p:cNvSpPr txBox="1"/>
                  <p:nvPr/>
                </p:nvSpPr>
                <p:spPr>
                  <a:xfrm>
                    <a:off x="5042516" y="3255096"/>
                    <a:ext cx="713016" cy="26847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DE4E600-D8FF-C24F-AB94-CE2D5AF36F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2516" y="3255096"/>
                    <a:ext cx="713016" cy="26847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5983" t="-31818" r="-10256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781E52E-6776-AE4E-931A-1CA568292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6629" y="3225987"/>
                <a:ext cx="521805" cy="0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081613-78AA-C6EB-8706-509F036FB1DE}"/>
                  </a:ext>
                </a:extLst>
              </p:cNvPr>
              <p:cNvSpPr txBox="1"/>
              <p:nvPr/>
            </p:nvSpPr>
            <p:spPr>
              <a:xfrm>
                <a:off x="961862" y="925497"/>
                <a:ext cx="9934011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081613-78AA-C6EB-8706-509F036F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62" y="925497"/>
                <a:ext cx="9934011" cy="299569"/>
              </a:xfrm>
              <a:prstGeom prst="rect">
                <a:avLst/>
              </a:prstGeom>
              <a:blipFill>
                <a:blip r:embed="rId25"/>
                <a:stretch>
                  <a:fillRect l="-798" r="-85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2E883D0C-1AF5-C5C2-4B5C-12DE3E21997E}"/>
              </a:ext>
            </a:extLst>
          </p:cNvPr>
          <p:cNvSpPr txBox="1">
            <a:spLocks/>
          </p:cNvSpPr>
          <p:nvPr/>
        </p:nvSpPr>
        <p:spPr>
          <a:xfrm>
            <a:off x="755423" y="156575"/>
            <a:ext cx="10409552" cy="6336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Message Passing for Scalability</a:t>
            </a:r>
            <a:endParaRPr lang="en-NL" sz="32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BA25E-FEE5-2742-BDF0-2EF4E70F53D8}"/>
                  </a:ext>
                </a:extLst>
              </p:cNvPr>
              <p:cNvSpPr txBox="1"/>
              <p:nvPr/>
            </p:nvSpPr>
            <p:spPr>
              <a:xfrm>
                <a:off x="203866" y="6277846"/>
                <a:ext cx="1178098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000" dirty="0">
                    <a:solidFill>
                      <a:schemeClr val="tx1"/>
                    </a:solidFill>
                  </a:rPr>
                  <a:t>I</a:t>
                </a:r>
                <a:r>
                  <a:rPr lang="en-NL" sz="2000" dirty="0">
                    <a:solidFill>
                      <a:schemeClr val="tx1"/>
                    </a:solidFill>
                  </a:rPr>
                  <a:t>f each variable has 10 possible values, then inference complexity drops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sz="20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sz="2000" dirty="0">
                    <a:solidFill>
                      <a:schemeClr val="tx1"/>
                    </a:solidFill>
                  </a:rPr>
                  <a:t> # additions.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BA25E-FEE5-2742-BDF0-2EF4E70F5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6" y="6277846"/>
                <a:ext cx="11780982" cy="400110"/>
              </a:xfrm>
              <a:prstGeom prst="rect">
                <a:avLst/>
              </a:prstGeom>
              <a:blipFill>
                <a:blip r:embed="rId26"/>
                <a:stretch>
                  <a:fillRect l="-431" t="-6250" r="-1184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BDC6F75-14C3-5B87-A96E-79A14226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1550"/>
            <a:ext cx="2743200" cy="365125"/>
          </a:xfrm>
        </p:spPr>
        <p:txBody>
          <a:bodyPr/>
          <a:lstStyle/>
          <a:p>
            <a:fld id="{55767B11-4F60-384F-98F8-8A8E9556CD7D}" type="slidenum">
              <a:rPr lang="en-NL" smtClean="0"/>
              <a:t>11</a:t>
            </a:fld>
            <a:endParaRPr lang="en-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7855CD-EA37-F1DC-EB4B-D9CB6461F1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3130" y="3982435"/>
            <a:ext cx="5159792" cy="549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8E80BC-E1E6-C0FE-3F20-220492DEFB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8359" y="4870271"/>
            <a:ext cx="7796405" cy="1260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307B5-33DB-BAB6-FBC6-A358F7FF3A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359" y="4884565"/>
            <a:ext cx="7772400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5223A-DEF5-8632-FD03-5BA359148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115A149-445C-7173-A9E2-676F5951B2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96" t="27127" r="28339" b="24595"/>
          <a:stretch/>
        </p:blipFill>
        <p:spPr>
          <a:xfrm>
            <a:off x="1187431" y="5049562"/>
            <a:ext cx="1674515" cy="1565522"/>
          </a:xfrm>
          <a:prstGeom prst="rect">
            <a:avLst/>
          </a:prstGeom>
          <a:effectLst>
            <a:glow rad="139700">
              <a:srgbClr val="145798">
                <a:alpha val="40000"/>
              </a:srgb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671674-107A-915A-0A34-C17E54D72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19839">
            <a:off x="7504203" y="-104149"/>
            <a:ext cx="6306070" cy="8016910"/>
          </a:xfrm>
          <a:prstGeom prst="rect">
            <a:avLst/>
          </a:prstGeom>
        </p:spPr>
      </p:pic>
      <p:pic>
        <p:nvPicPr>
          <p:cNvPr id="18" name="aif">
            <a:hlinkClick r:id="" action="ppaction://media"/>
            <a:extLst>
              <a:ext uri="{FF2B5EF4-FFF2-40B4-BE49-F238E27FC236}">
                <a16:creationId xmlns:a16="http://schemas.microsoft.com/office/drawing/2014/main" id="{4BDA8007-60F1-3830-EBB3-7A22E806C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7972" y="862556"/>
            <a:ext cx="7108483" cy="3998522"/>
          </a:xfrm>
          <a:prstGeom prst="rect">
            <a:avLst/>
          </a:prstGeom>
        </p:spPr>
      </p:pic>
      <p:pic>
        <p:nvPicPr>
          <p:cNvPr id="23" name="nlds">
            <a:hlinkClick r:id="" action="ppaction://media"/>
            <a:extLst>
              <a:ext uri="{FF2B5EF4-FFF2-40B4-BE49-F238E27FC236}">
                <a16:creationId xmlns:a16="http://schemas.microsoft.com/office/drawing/2014/main" id="{C55909ED-6896-6CCC-B6D3-22424B855D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22557" y="3904306"/>
            <a:ext cx="4991968" cy="2807982"/>
          </a:xfrm>
          <a:prstGeom prst="rect">
            <a:avLst/>
          </a:prstGeom>
        </p:spPr>
      </p:pic>
      <p:pic>
        <p:nvPicPr>
          <p:cNvPr id="5" name="Picture 4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A34CA181-D233-6E6F-E4D1-716CA87ECB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4990" y="2331580"/>
            <a:ext cx="2672393" cy="10604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70597-CD5F-7D64-109C-131899660E00}"/>
              </a:ext>
            </a:extLst>
          </p:cNvPr>
          <p:cNvSpPr txBox="1"/>
          <p:nvPr/>
        </p:nvSpPr>
        <p:spPr>
          <a:xfrm>
            <a:off x="826191" y="89297"/>
            <a:ext cx="4045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rgbClr val="0070C0"/>
                </a:solidFill>
                <a:latin typeface="+mj-lt"/>
              </a:rPr>
              <a:t>RxInfer</a:t>
            </a:r>
            <a:r>
              <a:rPr lang="en-US" sz="3200" dirty="0">
                <a:solidFill>
                  <a:srgbClr val="0070C0"/>
                </a:solidFill>
                <a:latin typeface="+mj-lt"/>
              </a:rPr>
              <a:t> Works </a:t>
            </a:r>
            <a:r>
              <a:rPr lang="en-US" sz="3200" dirty="0">
                <a:solidFill>
                  <a:srgbClr val="0070C0"/>
                </a:solidFill>
                <a:latin typeface="+mj-lt"/>
                <a:sym typeface="Wingdings" pitchFamily="2" charset="2"/>
              </a:rPr>
              <a:t></a:t>
            </a:r>
            <a:endParaRPr lang="en-US" sz="3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0FA07-E1CF-630E-2702-D1F40290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6820" y="6274301"/>
            <a:ext cx="381000" cy="355938"/>
          </a:xfrm>
        </p:spPr>
        <p:txBody>
          <a:bodyPr/>
          <a:lstStyle/>
          <a:p>
            <a:fld id="{179F0A8B-17BC-3448-AF3F-C2704C45AA7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9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5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1F7CA-D34F-E52C-2908-21F2CB206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FD50A-10D6-68C9-72BA-8F4C695B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23" y="281111"/>
            <a:ext cx="5484626" cy="6295777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3E730C-D3FA-5EAE-9F94-F5C16A28C70E}"/>
              </a:ext>
            </a:extLst>
          </p:cNvPr>
          <p:cNvSpPr txBox="1">
            <a:spLocks/>
          </p:cNvSpPr>
          <p:nvPr/>
        </p:nvSpPr>
        <p:spPr>
          <a:xfrm>
            <a:off x="3515450" y="102071"/>
            <a:ext cx="4865056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b="0" dirty="0">
                <a:solidFill>
                  <a:srgbClr val="0070C0"/>
                </a:solidFill>
                <a:latin typeface="+mj-lt"/>
              </a:rPr>
              <a:t>Multi-agent Planning</a:t>
            </a:r>
          </a:p>
        </p:txBody>
      </p:sp>
      <p:pic>
        <p:nvPicPr>
          <p:cNvPr id="13" name="Picture 12" descr="A diagram of different colored circles and rectangles&#10;&#10;AI-generated content may be incorrect.">
            <a:extLst>
              <a:ext uri="{FF2B5EF4-FFF2-40B4-BE49-F238E27FC236}">
                <a16:creationId xmlns:a16="http://schemas.microsoft.com/office/drawing/2014/main" id="{6D7FB455-397E-97EC-7E4B-C808D0F5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85" t="2054" r="25677" b="7749"/>
          <a:stretch/>
        </p:blipFill>
        <p:spPr>
          <a:xfrm>
            <a:off x="3248888" y="1220236"/>
            <a:ext cx="2206809" cy="2234566"/>
          </a:xfrm>
          <a:prstGeom prst="rect">
            <a:avLst/>
          </a:prstGeom>
          <a:effectLst>
            <a:glow rad="63500">
              <a:srgbClr val="145798">
                <a:alpha val="40000"/>
              </a:srgbClr>
            </a:glow>
          </a:effectLst>
        </p:spPr>
      </p:pic>
      <p:pic>
        <p:nvPicPr>
          <p:cNvPr id="14" name="Picture 13" descr="A graph of different colored circles and rectangles&#10;&#10;AI-generated content may be incorrect.">
            <a:extLst>
              <a:ext uri="{FF2B5EF4-FFF2-40B4-BE49-F238E27FC236}">
                <a16:creationId xmlns:a16="http://schemas.microsoft.com/office/drawing/2014/main" id="{64AEB913-B721-6812-8B67-DC15B04730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863" t="2941" r="25617" b="6863"/>
          <a:stretch/>
        </p:blipFill>
        <p:spPr>
          <a:xfrm>
            <a:off x="838824" y="1194434"/>
            <a:ext cx="2231389" cy="2260368"/>
          </a:xfrm>
          <a:prstGeom prst="rect">
            <a:avLst/>
          </a:prstGeom>
          <a:effectLst>
            <a:glow rad="101600">
              <a:srgbClr val="3D75AC">
                <a:alpha val="40000"/>
              </a:srgb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13B4E-7B9F-CF6C-C9D1-59DA45A7D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13429" r="4025" b="8585"/>
          <a:stretch/>
        </p:blipFill>
        <p:spPr>
          <a:xfrm>
            <a:off x="864069" y="3613305"/>
            <a:ext cx="4529896" cy="2626926"/>
          </a:xfrm>
          <a:prstGeom prst="rect">
            <a:avLst/>
          </a:prstGeom>
          <a:effectLst>
            <a:glow rad="101600">
              <a:srgbClr val="155798">
                <a:alpha val="39000"/>
              </a:srgbClr>
            </a:glow>
          </a:effec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2F4D50F1-6050-B306-06E1-A2AF81EE8B25}"/>
              </a:ext>
            </a:extLst>
          </p:cNvPr>
          <p:cNvSpPr/>
          <p:nvPr/>
        </p:nvSpPr>
        <p:spPr>
          <a:xfrm>
            <a:off x="6841067" y="2562578"/>
            <a:ext cx="214489" cy="22577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72A5C2A-1D16-0BE7-FC0C-42F979B516DB}"/>
              </a:ext>
            </a:extLst>
          </p:cNvPr>
          <p:cNvSpPr/>
          <p:nvPr/>
        </p:nvSpPr>
        <p:spPr>
          <a:xfrm>
            <a:off x="6841067" y="5029201"/>
            <a:ext cx="214489" cy="3104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08C47-778F-DB37-87AB-19E0BE1859FD}"/>
              </a:ext>
            </a:extLst>
          </p:cNvPr>
          <p:cNvSpPr txBox="1"/>
          <p:nvPr/>
        </p:nvSpPr>
        <p:spPr>
          <a:xfrm>
            <a:off x="5924750" y="3454802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21588-3C10-E7EB-AD8D-BCDF3E7210AC}"/>
              </a:ext>
            </a:extLst>
          </p:cNvPr>
          <p:cNvSpPr txBox="1"/>
          <p:nvPr/>
        </p:nvSpPr>
        <p:spPr>
          <a:xfrm>
            <a:off x="6275551" y="4926768"/>
            <a:ext cx="63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goal</a:t>
            </a:r>
          </a:p>
          <a:p>
            <a:pPr algn="r"/>
            <a:r>
              <a:rPr lang="en-US" sz="1400" dirty="0"/>
              <a:t>priors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66C0E-260A-71F5-3771-4090A1047A4F}"/>
              </a:ext>
            </a:extLst>
          </p:cNvPr>
          <p:cNvGrpSpPr/>
          <p:nvPr/>
        </p:nvGrpSpPr>
        <p:grpSpPr>
          <a:xfrm>
            <a:off x="7418520" y="5889245"/>
            <a:ext cx="3467498" cy="513810"/>
            <a:chOff x="7418520" y="5889245"/>
            <a:chExt cx="3467498" cy="5138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1941F-9E8A-4995-5863-70D79EB25C36}"/>
                </a:ext>
              </a:extLst>
            </p:cNvPr>
            <p:cNvSpPr txBox="1"/>
            <p:nvPr/>
          </p:nvSpPr>
          <p:spPr>
            <a:xfrm>
              <a:off x="7418520" y="5889245"/>
              <a:ext cx="3467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15 lines of code!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B83D3A-FA86-502A-DFF2-82655F15D946}"/>
                </a:ext>
              </a:extLst>
            </p:cNvPr>
            <p:cNvSpPr txBox="1"/>
            <p:nvPr/>
          </p:nvSpPr>
          <p:spPr>
            <a:xfrm>
              <a:off x="7905642" y="5941390"/>
              <a:ext cx="2978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744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D0C0D-F82D-8695-F420-A3A5A54D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03" y="1266210"/>
            <a:ext cx="5477574" cy="45604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436DF0-A1AE-E120-7550-2D44BE4F330E}"/>
              </a:ext>
            </a:extLst>
          </p:cNvPr>
          <p:cNvSpPr txBox="1">
            <a:spLocks/>
          </p:cNvSpPr>
          <p:nvPr/>
        </p:nvSpPr>
        <p:spPr>
          <a:xfrm>
            <a:off x="2146036" y="135171"/>
            <a:ext cx="7403077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0" dirty="0">
                <a:solidFill>
                  <a:srgbClr val="0070C0"/>
                </a:solidFill>
                <a:latin typeface="+mj-lt"/>
              </a:rPr>
              <a:t>Dynamic Obstacle Avoidance in </a:t>
            </a:r>
            <a:r>
              <a:rPr lang="en-US" sz="3600" b="0" dirty="0">
                <a:solidFill>
                  <a:srgbClr val="0070C0"/>
                </a:solidFill>
              </a:rPr>
              <a:t>Drone Swarms </a:t>
            </a:r>
            <a:endParaRPr lang="en-US" sz="3600" b="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1" name="Picture 10" descr="A group of balls in a grid&#10;&#10;AI-generated content may be incorrect.">
            <a:extLst>
              <a:ext uri="{FF2B5EF4-FFF2-40B4-BE49-F238E27FC236}">
                <a16:creationId xmlns:a16="http://schemas.microsoft.com/office/drawing/2014/main" id="{E06604AA-5E32-DEEA-A325-3B9349B281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4" r="12200"/>
          <a:stretch/>
        </p:blipFill>
        <p:spPr>
          <a:xfrm>
            <a:off x="367898" y="1563665"/>
            <a:ext cx="5046288" cy="3965530"/>
          </a:xfrm>
          <a:prstGeom prst="rect">
            <a:avLst/>
          </a:prstGeom>
          <a:effectLst>
            <a:outerShdw blurRad="63500" sx="102738" sy="102738" algn="ctr" rotWithShape="0">
              <a:srgbClr val="145798">
                <a:alpha val="40000"/>
              </a:srgbClr>
            </a:outerShdw>
          </a:effec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11540FB1-774D-A3ED-7BDC-D5799AA2ACC4}"/>
              </a:ext>
            </a:extLst>
          </p:cNvPr>
          <p:cNvSpPr/>
          <p:nvPr/>
        </p:nvSpPr>
        <p:spPr>
          <a:xfrm>
            <a:off x="6670571" y="2495155"/>
            <a:ext cx="214489" cy="20470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D94446B-1045-5E39-D646-DB445481784F}"/>
              </a:ext>
            </a:extLst>
          </p:cNvPr>
          <p:cNvSpPr/>
          <p:nvPr/>
        </p:nvSpPr>
        <p:spPr>
          <a:xfrm>
            <a:off x="6670572" y="4643646"/>
            <a:ext cx="214489" cy="3104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3770E-26DA-08E6-5279-FCE8EBAC6DE0}"/>
              </a:ext>
            </a:extLst>
          </p:cNvPr>
          <p:cNvSpPr txBox="1"/>
          <p:nvPr/>
        </p:nvSpPr>
        <p:spPr>
          <a:xfrm>
            <a:off x="5754254" y="3256574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06E05-693B-7BFB-9D89-62E01027DFCA}"/>
              </a:ext>
            </a:extLst>
          </p:cNvPr>
          <p:cNvSpPr txBox="1"/>
          <p:nvPr/>
        </p:nvSpPr>
        <p:spPr>
          <a:xfrm>
            <a:off x="6105056" y="4541213"/>
            <a:ext cx="63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goal</a:t>
            </a:r>
          </a:p>
          <a:p>
            <a:pPr algn="r"/>
            <a:r>
              <a:rPr lang="en-US" sz="1400" dirty="0"/>
              <a:t>priors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FD602F-BB8C-BA73-2D61-454D7082FA48}"/>
              </a:ext>
            </a:extLst>
          </p:cNvPr>
          <p:cNvGrpSpPr/>
          <p:nvPr/>
        </p:nvGrpSpPr>
        <p:grpSpPr>
          <a:xfrm>
            <a:off x="7418520" y="5889245"/>
            <a:ext cx="3467498" cy="513810"/>
            <a:chOff x="7418520" y="5889245"/>
            <a:chExt cx="3467498" cy="5138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0AE2D-8A97-5C94-5FE2-00120B78C84F}"/>
                </a:ext>
              </a:extLst>
            </p:cNvPr>
            <p:cNvSpPr txBox="1"/>
            <p:nvPr/>
          </p:nvSpPr>
          <p:spPr>
            <a:xfrm>
              <a:off x="7418520" y="5889245"/>
              <a:ext cx="3467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10 lines of code!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498C9F-5804-BCDB-DC78-D9225C938A03}"/>
                </a:ext>
              </a:extLst>
            </p:cNvPr>
            <p:cNvSpPr txBox="1"/>
            <p:nvPr/>
          </p:nvSpPr>
          <p:spPr>
            <a:xfrm>
              <a:off x="7905642" y="5941390"/>
              <a:ext cx="2978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7D7E3-3249-7732-1B78-7B3744FE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4064" y="6336976"/>
            <a:ext cx="2743200" cy="365125"/>
          </a:xfrm>
        </p:spPr>
        <p:txBody>
          <a:bodyPr/>
          <a:lstStyle/>
          <a:p>
            <a:fld id="{179F0A8B-17BC-3448-AF3F-C2704C45AA7C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8F5626-A73B-2CD3-3631-1733210B1CCE}"/>
              </a:ext>
            </a:extLst>
          </p:cNvPr>
          <p:cNvGrpSpPr>
            <a:grpSpLocks noChangeAspect="1"/>
          </p:cNvGrpSpPr>
          <p:nvPr/>
        </p:nvGrpSpPr>
        <p:grpSpPr>
          <a:xfrm>
            <a:off x="2510821" y="918116"/>
            <a:ext cx="7098961" cy="2451197"/>
            <a:chOff x="552073" y="2803151"/>
            <a:chExt cx="11341154" cy="39159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653DA-F81C-4AE6-14DE-E5EF113F2A9A}"/>
                </a:ext>
              </a:extLst>
            </p:cNvPr>
            <p:cNvGrpSpPr/>
            <p:nvPr/>
          </p:nvGrpSpPr>
          <p:grpSpPr>
            <a:xfrm>
              <a:off x="6170399" y="2877763"/>
              <a:ext cx="4634857" cy="3044334"/>
              <a:chOff x="6162824" y="1867554"/>
              <a:chExt cx="4634857" cy="304433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7E61713-25AF-0843-374E-252E65C127AA}"/>
                  </a:ext>
                </a:extLst>
              </p:cNvPr>
              <p:cNvSpPr/>
              <p:nvPr/>
            </p:nvSpPr>
            <p:spPr>
              <a:xfrm>
                <a:off x="7203680" y="4092186"/>
                <a:ext cx="432000" cy="432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179D54-719A-A0DD-016A-9DFC82DED556}"/>
                  </a:ext>
                </a:extLst>
              </p:cNvPr>
              <p:cNvSpPr/>
              <p:nvPr/>
            </p:nvSpPr>
            <p:spPr>
              <a:xfrm>
                <a:off x="10220172" y="4092186"/>
                <a:ext cx="432000" cy="432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7F38CE-F0E4-9CE3-4833-674B8C456113}"/>
                  </a:ext>
                </a:extLst>
              </p:cNvPr>
              <p:cNvSpPr/>
              <p:nvPr/>
            </p:nvSpPr>
            <p:spPr>
              <a:xfrm>
                <a:off x="6327426" y="2252553"/>
                <a:ext cx="432000" cy="432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0F5495E-830B-00C3-CE6B-05C5A1F44A0A}"/>
                  </a:ext>
                </a:extLst>
              </p:cNvPr>
              <p:cNvSpPr/>
              <p:nvPr/>
            </p:nvSpPr>
            <p:spPr>
              <a:xfrm>
                <a:off x="9357599" y="2252553"/>
                <a:ext cx="432000" cy="432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17E997A-AE8E-1189-3112-A402A8BB2A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62824" y="1867554"/>
                    <a:ext cx="868256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NL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nl-NL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17E997A-AE8E-1189-3112-A402A8BB2A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62824" y="1867554"/>
                    <a:ext cx="868256" cy="29501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6818" r="-9091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E8033EC-7F15-9550-CEC0-5FE3380C8AF1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61" y="1867554"/>
                    <a:ext cx="672702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NL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nl-NL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E8033EC-7F15-9550-CEC0-5FE3380C8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8361" y="1867554"/>
                    <a:ext cx="672702" cy="29501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824" r="-11765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CAB2588-DB82-3A9B-01C7-7AC5C517951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7577" y="4616869"/>
                    <a:ext cx="660104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NL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nl-NL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CAB2588-DB82-3A9B-01C7-7AC5C51795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7577" y="4616869"/>
                    <a:ext cx="660104" cy="2950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824" r="-11765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74F45E-55ED-1041-7AD4-6123EE0E2A30}"/>
                      </a:ext>
                    </a:extLst>
                  </p:cNvPr>
                  <p:cNvSpPr txBox="1"/>
                  <p:nvPr/>
                </p:nvSpPr>
                <p:spPr>
                  <a:xfrm>
                    <a:off x="7037018" y="4616869"/>
                    <a:ext cx="85565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NL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nl-NL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74F45E-55ED-1041-7AD4-6123EE0E2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7018" y="4616869"/>
                    <a:ext cx="855655" cy="29501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977" r="-9302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2F1D15-E514-18BD-A27C-5219683E5563}"/>
                </a:ext>
              </a:extLst>
            </p:cNvPr>
            <p:cNvGrpSpPr/>
            <p:nvPr/>
          </p:nvGrpSpPr>
          <p:grpSpPr>
            <a:xfrm>
              <a:off x="552073" y="2803151"/>
              <a:ext cx="11341154" cy="3915981"/>
              <a:chOff x="552073" y="2803151"/>
              <a:chExt cx="11341154" cy="391598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4BC904-166C-3704-62EF-F71B19E35366}"/>
                  </a:ext>
                </a:extLst>
              </p:cNvPr>
              <p:cNvSpPr/>
              <p:nvPr/>
            </p:nvSpPr>
            <p:spPr>
              <a:xfrm>
                <a:off x="819915" y="4224403"/>
                <a:ext cx="432000" cy="432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A26619-77B0-316E-DE7A-57E986ED57EF}"/>
                  </a:ext>
                </a:extLst>
              </p:cNvPr>
              <p:cNvSpPr/>
              <p:nvPr/>
            </p:nvSpPr>
            <p:spPr>
              <a:xfrm>
                <a:off x="2716417" y="4296403"/>
                <a:ext cx="288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F36F99A3-60A4-69BC-3F88-0F606DE9C1C4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rot="16200000" flipH="1">
                <a:off x="-118139" y="3502349"/>
                <a:ext cx="1637252" cy="238856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C095388-0C2F-97C5-456D-6C33EA9A263E}"/>
                  </a:ext>
                </a:extLst>
              </p:cNvPr>
              <p:cNvSpPr/>
              <p:nvPr/>
            </p:nvSpPr>
            <p:spPr>
              <a:xfrm>
                <a:off x="1768166" y="4224403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9991A36-50AF-6EC7-F752-77CA0332CCE1}"/>
                  </a:ext>
                </a:extLst>
              </p:cNvPr>
              <p:cNvSpPr/>
              <p:nvPr/>
            </p:nvSpPr>
            <p:spPr>
              <a:xfrm>
                <a:off x="9360442" y="4224403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 b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C40C0AC-A3A0-0F69-D998-CE96847CA6DB}"/>
                  </a:ext>
                </a:extLst>
              </p:cNvPr>
              <p:cNvSpPr/>
              <p:nvPr/>
            </p:nvSpPr>
            <p:spPr>
              <a:xfrm>
                <a:off x="11090366" y="4224403"/>
                <a:ext cx="432000" cy="432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 b="1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61C7749-B5D2-F627-9F29-DB7D3F388779}"/>
                  </a:ext>
                </a:extLst>
              </p:cNvPr>
              <p:cNvCxnSpPr>
                <a:stCxn id="21" idx="3"/>
                <a:endCxn id="24" idx="1"/>
              </p:cNvCxnSpPr>
              <p:nvPr/>
            </p:nvCxnSpPr>
            <p:spPr>
              <a:xfrm>
                <a:off x="1251915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21178A6-2695-CDE8-D76C-62C77939F742}"/>
                  </a:ext>
                </a:extLst>
              </p:cNvPr>
              <p:cNvCxnSpPr>
                <a:cxnSpLocks/>
                <a:stCxn id="24" idx="3"/>
                <a:endCxn id="22" idx="1"/>
              </p:cNvCxnSpPr>
              <p:nvPr/>
            </p:nvCxnSpPr>
            <p:spPr>
              <a:xfrm>
                <a:off x="2200166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C4A6BB4-D439-B177-1ED1-CF26F3614714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004417" y="4440403"/>
                <a:ext cx="29818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B508E54-55B6-94EB-C96E-1238CF630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0417" y="4584403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89AD1F3-5E89-2628-C292-8C47AA3E78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5404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003C972-62A2-69B3-16EF-A3FF5D69E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1153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1BF4DFD-5BFE-5C2E-54EB-831CA2BD9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4191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48CEE65-6EB8-C570-C473-72853045B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3680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1D01783-505A-1323-58BD-6705B7A02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9426" y="4440403"/>
                <a:ext cx="5162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1674D40-27F0-D101-FFC9-82389D471D25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>
                <a:off x="5413138" y="4440403"/>
                <a:ext cx="91747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107855E-63EB-A51D-3FE6-D665CEFB9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8887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0DB11A5-0F02-C9E8-A307-6632F297ECF8}"/>
                  </a:ext>
                </a:extLst>
              </p:cNvPr>
              <p:cNvSpPr/>
              <p:nvPr/>
            </p:nvSpPr>
            <p:spPr>
              <a:xfrm>
                <a:off x="2644417" y="5103589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D9F274-40F8-9F79-1487-053B94E5CB9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907006" y="4843996"/>
                <a:ext cx="3504677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B07E322-569D-D08B-087A-68A54AD3FA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0417" y="5535589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73E62C-133A-4DD1-D979-DBFA6C3B6E90}"/>
                  </a:ext>
                </a:extLst>
              </p:cNvPr>
              <p:cNvSpPr/>
              <p:nvPr/>
            </p:nvSpPr>
            <p:spPr>
              <a:xfrm>
                <a:off x="2788417" y="6061151"/>
                <a:ext cx="144000" cy="1429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334C72A-91E0-5654-5F43-593C0884D9B2}"/>
                  </a:ext>
                </a:extLst>
              </p:cNvPr>
              <p:cNvSpPr/>
              <p:nvPr/>
            </p:nvSpPr>
            <p:spPr>
              <a:xfrm>
                <a:off x="5114811" y="4296403"/>
                <a:ext cx="288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7E68643-16E3-E9AE-0290-EAB78C566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8811" y="4584403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7A8397-27F6-64F4-22E5-AC104DC2E10E}"/>
                  </a:ext>
                </a:extLst>
              </p:cNvPr>
              <p:cNvSpPr/>
              <p:nvPr/>
            </p:nvSpPr>
            <p:spPr>
              <a:xfrm>
                <a:off x="5042811" y="5103589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F9DD55A-BF5A-4E20-C44D-49B53B706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8811" y="5535589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A04F7DF-D981-3034-5F14-174A6406272A}"/>
                  </a:ext>
                </a:extLst>
              </p:cNvPr>
              <p:cNvSpPr/>
              <p:nvPr/>
            </p:nvSpPr>
            <p:spPr>
              <a:xfrm>
                <a:off x="5186811" y="6061151"/>
                <a:ext cx="144000" cy="1429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2B2C457-9B47-3A41-DE4D-C95D34810DFE}"/>
                  </a:ext>
                </a:extLst>
              </p:cNvPr>
              <p:cNvSpPr/>
              <p:nvPr/>
            </p:nvSpPr>
            <p:spPr>
              <a:xfrm>
                <a:off x="7275680" y="4296403"/>
                <a:ext cx="288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9DFDAAA-E4E7-F009-7035-CCB690205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9680" y="4584403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87A5517-98E0-A976-19F7-5CDF7ADC62B0}"/>
                  </a:ext>
                </a:extLst>
              </p:cNvPr>
              <p:cNvSpPr/>
              <p:nvPr/>
            </p:nvSpPr>
            <p:spPr>
              <a:xfrm>
                <a:off x="10292172" y="4296403"/>
                <a:ext cx="288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04C8CF11-AFBC-0C5B-2E82-170F2AAF0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172" y="4584403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8506027-06FA-42BC-4FB8-277B95E0BB7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723057" y="3966278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BDC25C2-5A91-6374-207F-C9B5C38CC8B1}"/>
                  </a:ext>
                </a:extLst>
              </p:cNvPr>
              <p:cNvSpPr/>
              <p:nvPr/>
            </p:nvSpPr>
            <p:spPr>
              <a:xfrm>
                <a:off x="1909182" y="3552991"/>
                <a:ext cx="144000" cy="1429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F2A7BDD-7C4B-933B-7F4B-47E7DA0880C9}"/>
                  </a:ext>
                </a:extLst>
              </p:cNvPr>
              <p:cNvSpPr/>
              <p:nvPr/>
            </p:nvSpPr>
            <p:spPr>
              <a:xfrm>
                <a:off x="4169407" y="4224403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5DBE95B8-49EA-D2F5-7B7C-E2CA5A8CE17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124298" y="3966278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DE5DFF7-E00C-C3E1-15B2-5F5B54AE7D82}"/>
                  </a:ext>
                </a:extLst>
              </p:cNvPr>
              <p:cNvSpPr/>
              <p:nvPr/>
            </p:nvSpPr>
            <p:spPr>
              <a:xfrm>
                <a:off x="4310423" y="3552991"/>
                <a:ext cx="144000" cy="1429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0EC4EE9-64D7-84B2-8881-E3C397B608B8}"/>
                  </a:ext>
                </a:extLst>
              </p:cNvPr>
              <p:cNvSpPr/>
              <p:nvPr/>
            </p:nvSpPr>
            <p:spPr>
              <a:xfrm>
                <a:off x="6330610" y="4224403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E3466719-42BE-8C4D-DE4A-9443C044CB5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85501" y="3966278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93511DA-8A2A-9A23-B14A-3676A6850E3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315674" y="3966278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E8C3F6-3A35-DEA8-2E4C-34AAF2D86E46}"/>
                      </a:ext>
                    </a:extLst>
                  </p:cNvPr>
                  <p:cNvSpPr txBox="1"/>
                  <p:nvPr/>
                </p:nvSpPr>
                <p:spPr>
                  <a:xfrm>
                    <a:off x="552073" y="4738525"/>
                    <a:ext cx="1003166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endChr m:val="|"/>
                              <m:ctrlP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NL" sz="12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2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NL" sz="12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nl-NL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E8C3F6-3A35-DEA8-2E4C-34AAF2D86E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073" y="4738525"/>
                    <a:ext cx="1003166" cy="2950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2" t="-12500" r="-7843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CC17572-B09A-85EB-DA5B-B7AA63F24E97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85003" y="3125456"/>
                    <a:ext cx="134912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CC17572-B09A-85EB-DA5B-B7AA63F24E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85003" y="3125456"/>
                    <a:ext cx="134912" cy="29501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2857" r="-142857"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A5334967-CD1F-90B4-674A-83C748AD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1341739" y="4007182"/>
                    <a:ext cx="294710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A5334967-CD1F-90B4-674A-83C748AD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1739" y="4007182"/>
                    <a:ext cx="294710" cy="2950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6250" b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DE5367B1-C31C-4A2F-363E-86141035818E}"/>
                      </a:ext>
                    </a:extLst>
                  </p:cNvPr>
                  <p:cNvSpPr txBox="1"/>
                  <p:nvPr/>
                </p:nvSpPr>
                <p:spPr>
                  <a:xfrm>
                    <a:off x="2012353" y="3750549"/>
                    <a:ext cx="30157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DE5367B1-C31C-4A2F-363E-8614103581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2353" y="3750549"/>
                    <a:ext cx="301575" cy="29501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500" r="-12500"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09534F9-8F05-7A9B-AEA4-67A3D3A8F650}"/>
                      </a:ext>
                    </a:extLst>
                  </p:cNvPr>
                  <p:cNvSpPr txBox="1"/>
                  <p:nvPr/>
                </p:nvSpPr>
                <p:spPr>
                  <a:xfrm>
                    <a:off x="3616889" y="4006141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09534F9-8F05-7A9B-AEA4-67A3D3A8F6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6889" y="4006141"/>
                    <a:ext cx="246781" cy="29501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3077" r="-100000" b="-20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322FEB2-00E6-0891-7602-41747BFAE205}"/>
                      </a:ext>
                    </a:extLst>
                  </p:cNvPr>
                  <p:cNvSpPr txBox="1"/>
                  <p:nvPr/>
                </p:nvSpPr>
                <p:spPr>
                  <a:xfrm>
                    <a:off x="5818852" y="4007182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322FEB2-00E6-0891-7602-41747BFAE2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8852" y="4007182"/>
                    <a:ext cx="246781" cy="29501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3077" r="-15385" b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615674D-48F7-1900-C145-DF135011B225}"/>
                      </a:ext>
                    </a:extLst>
                  </p:cNvPr>
                  <p:cNvSpPr txBox="1"/>
                  <p:nvPr/>
                </p:nvSpPr>
                <p:spPr>
                  <a:xfrm>
                    <a:off x="8778772" y="4005625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615674D-48F7-1900-C145-DF135011B2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78772" y="4005625"/>
                    <a:ext cx="246781" cy="29501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3077" r="-115385" b="-20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FCB09C2-A32A-5E03-1670-BFC8D8279A88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6486" y="3966276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FCB09C2-A32A-5E03-1670-BFC8D8279A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6486" y="3966276"/>
                    <a:ext cx="246781" cy="29501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3077" r="-30769" b="-20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D27293A-0B21-EBAF-32BB-96ACD75EB476}"/>
                      </a:ext>
                    </a:extLst>
                  </p:cNvPr>
                  <p:cNvSpPr txBox="1"/>
                  <p:nvPr/>
                </p:nvSpPr>
                <p:spPr>
                  <a:xfrm>
                    <a:off x="4435573" y="3750547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D27293A-0B21-EBAF-32BB-96ACD75EB4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5573" y="3750547"/>
                    <a:ext cx="246781" cy="29501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3077" r="-15385"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F607BECA-017C-2BBA-CA14-876081E07A69}"/>
                      </a:ext>
                    </a:extLst>
                  </p:cNvPr>
                  <p:cNvSpPr txBox="1"/>
                  <p:nvPr/>
                </p:nvSpPr>
                <p:spPr>
                  <a:xfrm>
                    <a:off x="6636335" y="3750546"/>
                    <a:ext cx="212676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F607BECA-017C-2BBA-CA14-876081E07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335" y="3750546"/>
                    <a:ext cx="212676" cy="2950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7273" r="-145455"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4C9A76-D24C-1D31-B623-2BECDB245443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327" y="3752643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4C9A76-D24C-1D31-B623-2BECDB2454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3327" y="3752643"/>
                    <a:ext cx="246781" cy="2950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3077" r="-30769"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12C5366-42C3-05C6-9465-C9D38E099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4614" y="4440403"/>
                <a:ext cx="29818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183E6B4-4C01-F1B4-BD93-270EA7E66B5F}"/>
                      </a:ext>
                    </a:extLst>
                  </p:cNvPr>
                  <p:cNvSpPr txBox="1"/>
                  <p:nvPr/>
                </p:nvSpPr>
                <p:spPr>
                  <a:xfrm>
                    <a:off x="2883874" y="5641408"/>
                    <a:ext cx="38508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183E6B4-4C01-F1B4-BD93-270EA7E66B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3874" y="5641408"/>
                    <a:ext cx="385085" cy="29501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5000" b="-2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9C05956-39CA-F3E7-5D91-75D0CE75C7B3}"/>
                      </a:ext>
                    </a:extLst>
                  </p:cNvPr>
                  <p:cNvSpPr txBox="1"/>
                  <p:nvPr/>
                </p:nvSpPr>
                <p:spPr>
                  <a:xfrm>
                    <a:off x="4886920" y="5641408"/>
                    <a:ext cx="38508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9C05956-39CA-F3E7-5D91-75D0CE75C7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6920" y="5641408"/>
                    <a:ext cx="385085" cy="29501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" b="-2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B7961BD-0998-FE37-1E8E-615F0ABCB635}"/>
                      </a:ext>
                    </a:extLst>
                  </p:cNvPr>
                  <p:cNvSpPr txBox="1"/>
                  <p:nvPr/>
                </p:nvSpPr>
                <p:spPr>
                  <a:xfrm>
                    <a:off x="3114881" y="5173001"/>
                    <a:ext cx="952766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B7961BD-0998-FE37-1E8E-615F0ABCB6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4881" y="5173001"/>
                    <a:ext cx="952766" cy="29501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8333" r="-8333" b="-3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76C20F80-2A10-1AC8-1657-2DE73B80D297}"/>
                      </a:ext>
                    </a:extLst>
                  </p:cNvPr>
                  <p:cNvSpPr txBox="1"/>
                  <p:nvPr/>
                </p:nvSpPr>
                <p:spPr>
                  <a:xfrm>
                    <a:off x="5704570" y="4705495"/>
                    <a:ext cx="171879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76C20F80-2A10-1AC8-1657-2DE73B80D2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4570" y="4705495"/>
                    <a:ext cx="1718791" cy="29501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3488" r="-4651" b="-3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13E1998-E74C-2C83-5971-A07D20A8020D}"/>
                  </a:ext>
                </a:extLst>
              </p:cNvPr>
              <p:cNvSpPr txBox="1"/>
              <p:nvPr/>
            </p:nvSpPr>
            <p:spPr>
              <a:xfrm>
                <a:off x="10221250" y="4224691"/>
                <a:ext cx="425627" cy="442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200" dirty="0"/>
                  <a:t>=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04F173-5C36-6A0F-1EAB-E313D3AEF893}"/>
                  </a:ext>
                </a:extLst>
              </p:cNvPr>
              <p:cNvSpPr txBox="1"/>
              <p:nvPr/>
            </p:nvSpPr>
            <p:spPr>
              <a:xfrm>
                <a:off x="2638675" y="4209225"/>
                <a:ext cx="425627" cy="442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200" dirty="0"/>
                  <a:t>=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2915D4-58DD-6C28-88F5-F7CF095A45EC}"/>
                  </a:ext>
                </a:extLst>
              </p:cNvPr>
              <p:cNvSpPr txBox="1"/>
              <p:nvPr/>
            </p:nvSpPr>
            <p:spPr>
              <a:xfrm>
                <a:off x="7207364" y="4212709"/>
                <a:ext cx="425627" cy="442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200" dirty="0"/>
                  <a:t>=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C8A65E5-3542-26F0-2645-B91C5B9EA6B0}"/>
                  </a:ext>
                </a:extLst>
              </p:cNvPr>
              <p:cNvSpPr txBox="1"/>
              <p:nvPr/>
            </p:nvSpPr>
            <p:spPr>
              <a:xfrm>
                <a:off x="5047575" y="4231427"/>
                <a:ext cx="425627" cy="442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2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16B4807-E07F-3760-A803-A219BD096444}"/>
                      </a:ext>
                    </a:extLst>
                  </p:cNvPr>
                  <p:cNvSpPr txBox="1"/>
                  <p:nvPr/>
                </p:nvSpPr>
                <p:spPr>
                  <a:xfrm>
                    <a:off x="5716400" y="6424113"/>
                    <a:ext cx="38508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/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16B4807-E07F-3760-A803-A219BD0964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6400" y="6424113"/>
                    <a:ext cx="385085" cy="29501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5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9948EF7F-F1D1-DB1F-282E-5A713347E63E}"/>
                  </a:ext>
                </a:extLst>
              </p:cNvPr>
              <p:cNvCxnSpPr>
                <a:cxnSpLocks/>
                <a:endCxn id="26" idx="3"/>
              </p:cNvCxnSpPr>
              <p:nvPr/>
            </p:nvCxnSpPr>
            <p:spPr>
              <a:xfrm rot="5400000">
                <a:off x="10837976" y="3503007"/>
                <a:ext cx="1621787" cy="253005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B7AC25-1DAF-A7AA-D87B-1CA0282E514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1340070" y="3127127"/>
                    <a:ext cx="39604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B7AC25-1DAF-A7AA-D87B-1CA0282E51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11340070" y="3127127"/>
                    <a:ext cx="396045" cy="29501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CD8E185-9670-88EF-6244-0272B61FDADC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805" y="4738525"/>
                    <a:ext cx="1022422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endChr m:val="|"/>
                              <m:ctrlP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NL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nl-NL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CD8E185-9670-88EF-6244-0272B61FDA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805" y="4738525"/>
                    <a:ext cx="1022422" cy="295019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5882" t="-12500" r="-7843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86B6244-36DD-8D27-58D1-9F7B8A89FCA7}"/>
                  </a:ext>
                </a:extLst>
              </p:cNvPr>
              <p:cNvCxnSpPr/>
              <p:nvPr/>
            </p:nvCxnSpPr>
            <p:spPr>
              <a:xfrm>
                <a:off x="3402904" y="4440403"/>
                <a:ext cx="36240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E370918-71C2-9B0B-C185-059D2DA298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8285" y="4440403"/>
                <a:ext cx="52818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2DFAD9AB-775B-95B6-1447-03CB29A9B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3799" y="4653815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27476C7E-8087-C1BF-2306-E4C3B487A268}"/>
              </a:ext>
            </a:extLst>
          </p:cNvPr>
          <p:cNvSpPr txBox="1"/>
          <p:nvPr/>
        </p:nvSpPr>
        <p:spPr>
          <a:xfrm>
            <a:off x="310661" y="5798145"/>
            <a:ext cx="1066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words, selecting policies by minimizing Expected Free Energy (EFE) </a:t>
            </a:r>
            <a:r>
              <a:rPr lang="en-US" i="1" dirty="0">
                <a:solidFill>
                  <a:srgbClr val="FF0000"/>
                </a:solidFill>
              </a:rPr>
              <a:t>emerges naturally from standard variational free energy minimization </a:t>
            </a:r>
            <a:r>
              <a:rPr lang="en-US" dirty="0"/>
              <a:t>when applied to a rollout of the generative model into the future, where the inference process is guided by both </a:t>
            </a:r>
            <a:r>
              <a:rPr lang="en-US" dirty="0">
                <a:solidFill>
                  <a:srgbClr val="0070C0"/>
                </a:solidFill>
              </a:rPr>
              <a:t>target priors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epistemic priors</a:t>
            </a:r>
            <a:r>
              <a:rPr lang="en-US" dirty="0"/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A06ED-3FE8-9D6C-8DC2-7B498F5B2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1" y="160597"/>
            <a:ext cx="11570677" cy="67236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EFE-based Planning as Inference: </a:t>
            </a:r>
            <a:r>
              <a:rPr lang="en-US" sz="2800" i="1" dirty="0">
                <a:solidFill>
                  <a:srgbClr val="0070C0"/>
                </a:solidFill>
              </a:rPr>
              <a:t>The Expected Free Energy Theorem</a:t>
            </a:r>
            <a:endParaRPr lang="en-US" sz="2800" dirty="0">
              <a:solidFill>
                <a:srgbClr val="0070C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02D8C5-8401-9507-DBC2-7FB2E12F64E6}"/>
              </a:ext>
            </a:extLst>
          </p:cNvPr>
          <p:cNvGrpSpPr/>
          <p:nvPr/>
        </p:nvGrpSpPr>
        <p:grpSpPr>
          <a:xfrm>
            <a:off x="310661" y="3148792"/>
            <a:ext cx="8872837" cy="1097067"/>
            <a:chOff x="310661" y="3148792"/>
            <a:chExt cx="8872837" cy="109706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8742DBD-107D-3786-4E82-A6723DEB7309}"/>
                </a:ext>
              </a:extLst>
            </p:cNvPr>
            <p:cNvSpPr txBox="1"/>
            <p:nvPr/>
          </p:nvSpPr>
          <p:spPr>
            <a:xfrm>
              <a:off x="310661" y="3148792"/>
              <a:ext cx="1915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If we choose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930711-8782-6815-E032-079CD207E779}"/>
                    </a:ext>
                  </a:extLst>
                </p:cNvPr>
                <p:cNvSpPr txBox="1"/>
                <p:nvPr/>
              </p:nvSpPr>
              <p:spPr>
                <a:xfrm>
                  <a:off x="2525585" y="3687623"/>
                  <a:ext cx="66579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NL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nl-NL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nl-NL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    and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nl-N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nl-NL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NL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NL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nl-NL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nl-NL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930711-8782-6815-E032-079CD207E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585" y="3687623"/>
                  <a:ext cx="6657913" cy="400110"/>
                </a:xfrm>
                <a:prstGeom prst="rect">
                  <a:avLst/>
                </a:prstGeom>
                <a:blipFill>
                  <a:blip r:embed="rId24"/>
                  <a:stretch>
                    <a:fillRect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CCC03E-4C9A-F8B8-1A77-837E847958EC}"/>
                </a:ext>
              </a:extLst>
            </p:cNvPr>
            <p:cNvSpPr txBox="1"/>
            <p:nvPr/>
          </p:nvSpPr>
          <p:spPr>
            <a:xfrm>
              <a:off x="429844" y="3845749"/>
              <a:ext cx="1265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   then …  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692D67A-6BC9-7783-1C74-7C5F4D57441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55530" y="4330267"/>
            <a:ext cx="7772400" cy="129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7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58AF0-BF05-D870-44B3-9CE041EB7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6C1819-5DDC-73CD-702B-09E68752B109}"/>
              </a:ext>
            </a:extLst>
          </p:cNvPr>
          <p:cNvSpPr txBox="1"/>
          <p:nvPr/>
        </p:nvSpPr>
        <p:spPr>
          <a:xfrm>
            <a:off x="7197651" y="753418"/>
            <a:ext cx="34674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65798"/>
                </a:solidFill>
                <a:latin typeface="Nexa Bold" panose="02000000000000000000" pitchFamily="2" charset="0"/>
              </a:rPr>
              <a:t>~10 lines of code!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DF31CC-583B-BE31-0D58-5F26895CED0D}"/>
              </a:ext>
            </a:extLst>
          </p:cNvPr>
          <p:cNvSpPr txBox="1">
            <a:spLocks/>
          </p:cNvSpPr>
          <p:nvPr/>
        </p:nvSpPr>
        <p:spPr>
          <a:xfrm>
            <a:off x="2980714" y="122300"/>
            <a:ext cx="5489088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0" dirty="0">
                <a:solidFill>
                  <a:srgbClr val="0070C0"/>
                </a:solidFill>
                <a:latin typeface="+mj-lt"/>
              </a:rPr>
              <a:t>Solving Mini-grid Door-Key Problem</a:t>
            </a:r>
          </a:p>
        </p:txBody>
      </p:sp>
      <p:pic>
        <p:nvPicPr>
          <p:cNvPr id="8" name="Picture 7" descr="A white text with black numbers and black text&#10;&#10;AI-generated content may be incorrect.">
            <a:extLst>
              <a:ext uri="{FF2B5EF4-FFF2-40B4-BE49-F238E27FC236}">
                <a16:creationId xmlns:a16="http://schemas.microsoft.com/office/drawing/2014/main" id="{113ACF54-B14E-EC6D-1640-40B1B15FD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543" y="4886136"/>
            <a:ext cx="4178300" cy="1803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video-2">
            <a:hlinkClick r:id="" action="ppaction://media"/>
            <a:extLst>
              <a:ext uri="{FF2B5EF4-FFF2-40B4-BE49-F238E27FC236}">
                <a16:creationId xmlns:a16="http://schemas.microsoft.com/office/drawing/2014/main" id="{FC93515F-88B1-8CF8-D4AF-5A0139DB2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7126" y="1495733"/>
            <a:ext cx="4389754" cy="4389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8342F9-C74F-37B9-5883-B4573EC0C22C}"/>
              </a:ext>
            </a:extLst>
          </p:cNvPr>
          <p:cNvSpPr txBox="1"/>
          <p:nvPr/>
        </p:nvSpPr>
        <p:spPr>
          <a:xfrm>
            <a:off x="5725258" y="4010837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</a:rPr>
              <a:t>goal</a:t>
            </a:r>
          </a:p>
          <a:p>
            <a:pPr algn="r"/>
            <a:r>
              <a:rPr lang="en-US" sz="1400" dirty="0">
                <a:solidFill>
                  <a:srgbClr val="0070C0"/>
                </a:solidFill>
              </a:rPr>
              <a:t>prior</a:t>
            </a:r>
          </a:p>
        </p:txBody>
      </p:sp>
      <p:pic>
        <p:nvPicPr>
          <p:cNvPr id="12" name="Picture 11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CD5F7E1B-20B2-9AF3-012B-28FB1ADFD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543" y="1061195"/>
            <a:ext cx="5780661" cy="3536648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12564891-E7E2-1DE1-B984-CB74B198EAAA}"/>
              </a:ext>
            </a:extLst>
          </p:cNvPr>
          <p:cNvSpPr/>
          <p:nvPr/>
        </p:nvSpPr>
        <p:spPr>
          <a:xfrm>
            <a:off x="6306674" y="3430454"/>
            <a:ext cx="214489" cy="5217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3D13B-EFF3-D123-EC50-08FAD5CFFBA0}"/>
              </a:ext>
            </a:extLst>
          </p:cNvPr>
          <p:cNvSpPr txBox="1"/>
          <p:nvPr/>
        </p:nvSpPr>
        <p:spPr>
          <a:xfrm>
            <a:off x="5321287" y="3429000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0EED790-43E8-ECEA-C156-D9C53FE5D51F}"/>
              </a:ext>
            </a:extLst>
          </p:cNvPr>
          <p:cNvSpPr/>
          <p:nvPr/>
        </p:nvSpPr>
        <p:spPr>
          <a:xfrm>
            <a:off x="6303864" y="4167968"/>
            <a:ext cx="214489" cy="208959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2865B65-50F8-4DDF-0EEE-B4D7AD566949}"/>
              </a:ext>
            </a:extLst>
          </p:cNvPr>
          <p:cNvSpPr/>
          <p:nvPr/>
        </p:nvSpPr>
        <p:spPr>
          <a:xfrm>
            <a:off x="6303864" y="2967038"/>
            <a:ext cx="214489" cy="35408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56938-8534-9FBD-B183-AA97B2356609}"/>
              </a:ext>
            </a:extLst>
          </p:cNvPr>
          <p:cNvSpPr txBox="1"/>
          <p:nvPr/>
        </p:nvSpPr>
        <p:spPr>
          <a:xfrm>
            <a:off x="5291434" y="2876472"/>
            <a:ext cx="95218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epistemic</a:t>
            </a:r>
          </a:p>
          <a:p>
            <a:pPr algn="r"/>
            <a:r>
              <a:rPr lang="en-US" sz="1400" dirty="0">
                <a:solidFill>
                  <a:srgbClr val="FF0000"/>
                </a:solidFill>
              </a:rPr>
              <a:t>priors</a:t>
            </a:r>
          </a:p>
        </p:txBody>
      </p:sp>
      <p:pic>
        <p:nvPicPr>
          <p:cNvPr id="1026" name="Picture 2" descr="Wouter Nuijten - Senior Machine Learning Engineer">
            <a:extLst>
              <a:ext uri="{FF2B5EF4-FFF2-40B4-BE49-F238E27FC236}">
                <a16:creationId xmlns:a16="http://schemas.microsoft.com/office/drawing/2014/main" id="{B1C6AACC-E59D-06A7-D207-4537F897E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5020" r="21852" b="25927"/>
          <a:stretch>
            <a:fillRect/>
          </a:stretch>
        </p:blipFill>
        <p:spPr bwMode="auto">
          <a:xfrm>
            <a:off x="10883542" y="5097648"/>
            <a:ext cx="821208" cy="9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430B9C-7F85-0371-5A96-E2983B0B5092}"/>
              </a:ext>
            </a:extLst>
          </p:cNvPr>
          <p:cNvSpPr txBox="1"/>
          <p:nvPr/>
        </p:nvSpPr>
        <p:spPr>
          <a:xfrm>
            <a:off x="10883542" y="6074107"/>
            <a:ext cx="88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w. Wouter </a:t>
            </a:r>
          </a:p>
          <a:p>
            <a:pPr algn="ctr"/>
            <a:r>
              <a:rPr lang="en-US" sz="1200" dirty="0" err="1"/>
              <a:t>Nuijten</a:t>
            </a:r>
            <a:endParaRPr lang="en-US" sz="12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C783634-30E0-424F-E33D-4E219B4B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826" y="6353210"/>
            <a:ext cx="482600" cy="365125"/>
          </a:xfrm>
        </p:spPr>
        <p:txBody>
          <a:bodyPr/>
          <a:lstStyle/>
          <a:p>
            <a:pPr algn="l"/>
            <a:fld id="{179F0A8B-17BC-3448-AF3F-C2704C45AA7C}" type="slidenum">
              <a:rPr lang="en-US" smtClean="0"/>
              <a:pPr algn="l"/>
              <a:t>16</a:t>
            </a:fld>
            <a:endParaRPr lang="en-US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F63D29A-10EA-D594-0999-61A8B889D089}"/>
              </a:ext>
            </a:extLst>
          </p:cNvPr>
          <p:cNvSpPr/>
          <p:nvPr/>
        </p:nvSpPr>
        <p:spPr>
          <a:xfrm>
            <a:off x="6078710" y="1371465"/>
            <a:ext cx="214489" cy="10052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FAF9A-D42D-0F0A-98A7-CC5EA76E5F73}"/>
              </a:ext>
            </a:extLst>
          </p:cNvPr>
          <p:cNvSpPr txBox="1"/>
          <p:nvPr/>
        </p:nvSpPr>
        <p:spPr>
          <a:xfrm>
            <a:off x="5534665" y="17201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2245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DBBE-07F9-0EF4-0FE5-E0E15CA2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95"/>
            <a:ext cx="10515600" cy="5035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Why Active Inference Agents (rather than RL, MPC, …)?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F66F-B944-DC13-E253-5300B6BC7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7246"/>
            <a:ext cx="10608733" cy="517910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200" dirty="0"/>
              <a:t>People say (I’ve heard …)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>
                <a:solidFill>
                  <a:srgbClr val="FF0000"/>
                </a:solidFill>
              </a:rPr>
              <a:t>Principled</a:t>
            </a:r>
            <a:r>
              <a:rPr lang="en-US" sz="3100" dirty="0"/>
              <a:t>. Derived from foundational physics / information theory.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EFE-based planning balances goal-driven vs information-seeking behavior, </a:t>
            </a:r>
            <a:r>
              <a:rPr lang="en-US" sz="3100" dirty="0">
                <a:solidFill>
                  <a:srgbClr val="FF0000"/>
                </a:solidFill>
              </a:rPr>
              <a:t>without need for tuning parameters</a:t>
            </a:r>
            <a:r>
              <a:rPr lang="en-US" sz="3100" dirty="0"/>
              <a:t>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AIF requires </a:t>
            </a:r>
            <a:r>
              <a:rPr lang="en-US" sz="3100" dirty="0">
                <a:solidFill>
                  <a:srgbClr val="FF0000"/>
                </a:solidFill>
              </a:rPr>
              <a:t>no reward function</a:t>
            </a:r>
            <a:r>
              <a:rPr lang="en-US" sz="3100" dirty="0"/>
              <a:t>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AIF is </a:t>
            </a:r>
            <a:r>
              <a:rPr lang="en-US" sz="3100" i="1" dirty="0">
                <a:solidFill>
                  <a:srgbClr val="FF0000"/>
                </a:solidFill>
              </a:rPr>
              <a:t>explainable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en-US" sz="3100" dirty="0"/>
              <a:t>and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en-US" sz="3100" i="1" dirty="0">
                <a:solidFill>
                  <a:srgbClr val="FF0000"/>
                </a:solidFill>
              </a:rPr>
              <a:t>trustworthy</a:t>
            </a:r>
            <a:r>
              <a:rPr lang="en-US" sz="3100" dirty="0"/>
              <a:t>, due to separation of assumptions from a Bayes-optimal reasoning process. (application to medical AI!!) </a:t>
            </a:r>
            <a:endParaRPr lang="en-US" sz="3200" dirty="0"/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200" dirty="0"/>
              <a:t>Yes, plus … 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>
                <a:solidFill>
                  <a:srgbClr val="FF0000"/>
                </a:solidFill>
              </a:rPr>
              <a:t>Robustness by RMP realization! </a:t>
            </a:r>
            <a:r>
              <a:rPr lang="en-US" sz="3100" dirty="0"/>
              <a:t>RMP-AIF is a reactive, fully-distributed (in both time and space) process, which is robust to fluctuating computational resources (both in energy, data, and time). </a:t>
            </a:r>
          </a:p>
          <a:p>
            <a:pPr lvl="2">
              <a:lnSpc>
                <a:spcPct val="120000"/>
              </a:lnSpc>
              <a:spcAft>
                <a:spcPts val="300"/>
              </a:spcAft>
            </a:pPr>
            <a:r>
              <a:rPr lang="en-US" sz="2700" dirty="0"/>
              <a:t>Keeps working on power dips, missing and poor observations, hard interrupt at decision time, …</a:t>
            </a:r>
          </a:p>
          <a:p>
            <a:pPr lvl="2">
              <a:lnSpc>
                <a:spcPct val="120000"/>
              </a:lnSpc>
              <a:spcAft>
                <a:spcPts val="300"/>
              </a:spcAft>
            </a:pPr>
            <a:r>
              <a:rPr lang="en-US" sz="2700" dirty="0"/>
              <a:t>Planning as (interruptible!) Inference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>
                <a:solidFill>
                  <a:srgbClr val="FF0000"/>
                </a:solidFill>
              </a:rPr>
              <a:t>Easy to code! </a:t>
            </a:r>
            <a:r>
              <a:rPr lang="en-US" sz="3100" dirty="0"/>
              <a:t>&lt;1 page for generative model. 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/>
              <a:t>Potential for </a:t>
            </a:r>
            <a:r>
              <a:rPr lang="en-US" sz="3100" dirty="0">
                <a:solidFill>
                  <a:srgbClr val="FF0000"/>
                </a:solidFill>
              </a:rPr>
              <a:t>Scaling: </a:t>
            </a:r>
            <a:r>
              <a:rPr lang="en-US" sz="3100" dirty="0"/>
              <a:t>Real-time inference in large models with ultra-low computational load.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3B0B-2006-C548-1D8C-23ACF6DC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495F1-CB65-7E09-B649-0A41E5CE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7CA5-212B-104A-565C-10F34627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30"/>
            <a:ext cx="10515600" cy="50355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Conclusions / Recapitulation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3665-B1BD-D251-18BA-D943F870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72" y="1314367"/>
            <a:ext cx="11631656" cy="50574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The Free Energy Principle offers a principled foundation for adaptive, self-organizing agents.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Active Inference (AIF) unifies perception, learning, and action as variational Bayesian inference.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Personalized control emerges naturally in AIF agents through Expected Free Energy minimization.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Local message passing on a factor graph enables efficient, real-time inference on low-power devices.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AIF provides a promising alternative to RL/MPC in dynamic, uncertain environments.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Tooling maturity remains limited; advancing practical AIF frameworks is a key future objective.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RxInfer</a:t>
            </a:r>
            <a:r>
              <a:rPr lang="en-US" sz="2200" dirty="0"/>
              <a:t> aims to provide a path toward deployable, embedded Bayesian intelligence.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F4DCF-0F01-043A-F3A6-62DBDB09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97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CE71B-B0EE-2E82-6C93-20F2F2C8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8D12-B089-A94E-A9BA-DBFEDD5ACBF6}" type="slidenum">
              <a:rPr lang="en-NL" smtClean="0"/>
              <a:t>19</a:t>
            </a:fld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A424A-5B99-F20E-78EA-BA6E61B96139}"/>
              </a:ext>
            </a:extLst>
          </p:cNvPr>
          <p:cNvSpPr txBox="1"/>
          <p:nvPr/>
        </p:nvSpPr>
        <p:spPr>
          <a:xfrm>
            <a:off x="2516982" y="310583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NL" sz="3600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523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ForneyLab: a Julia Toolbox for Factor Graph-Based Probabilistic Programming  | BIASlab">
            <a:extLst>
              <a:ext uri="{FF2B5EF4-FFF2-40B4-BE49-F238E27FC236}">
                <a16:creationId xmlns:a16="http://schemas.microsoft.com/office/drawing/2014/main" id="{744B8DB8-580D-734A-BE0C-6BD25429F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5870" y="3566812"/>
            <a:ext cx="2743200" cy="291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215990-8870-88A5-CAD7-B4E3ED67EC95}"/>
              </a:ext>
            </a:extLst>
          </p:cNvPr>
          <p:cNvSpPr txBox="1"/>
          <p:nvPr/>
        </p:nvSpPr>
        <p:spPr>
          <a:xfrm>
            <a:off x="592060" y="3681318"/>
            <a:ext cx="5109950" cy="956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Acknowledgments</a:t>
            </a:r>
          </a:p>
        </p:txBody>
      </p:sp>
      <p:pic>
        <p:nvPicPr>
          <p:cNvPr id="3" name="Picture 4" descr="Lazy Dynamics | Lazy Dynamics">
            <a:extLst>
              <a:ext uri="{FF2B5EF4-FFF2-40B4-BE49-F238E27FC236}">
                <a16:creationId xmlns:a16="http://schemas.microsoft.com/office/drawing/2014/main" id="{2AFAE674-51BF-8727-52BA-B8F2511F7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67"/>
          <a:stretch>
            <a:fillRect/>
          </a:stretch>
        </p:blipFill>
        <p:spPr bwMode="auto">
          <a:xfrm>
            <a:off x="476794" y="1383517"/>
            <a:ext cx="3104606" cy="140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8" name="Freeform: Shape 3117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078" name="Picture 6" descr="Lazy Dynamics joins the Creator Fund ...">
            <a:extLst>
              <a:ext uri="{FF2B5EF4-FFF2-40B4-BE49-F238E27FC236}">
                <a16:creationId xmlns:a16="http://schemas.microsoft.com/office/drawing/2014/main" id="{E4679C40-8B52-CEC8-934A-25BFE992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6462" y="1072205"/>
            <a:ext cx="2474372" cy="138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0" name="Freeform: Shape 3119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12E2E2-501B-7739-DC49-CE5B0527842E}"/>
              </a:ext>
            </a:extLst>
          </p:cNvPr>
          <p:cNvSpPr txBox="1"/>
          <p:nvPr/>
        </p:nvSpPr>
        <p:spPr>
          <a:xfrm>
            <a:off x="592060" y="4426074"/>
            <a:ext cx="5109950" cy="2019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Sepideh </a:t>
            </a:r>
            <a:r>
              <a:rPr lang="en-US" sz="1600" dirty="0" err="1"/>
              <a:t>Adamiat</a:t>
            </a:r>
            <a:r>
              <a:rPr lang="en-US" sz="1600" dirty="0"/>
              <a:t>, Semih </a:t>
            </a:r>
            <a:r>
              <a:rPr lang="en-US" sz="1600" dirty="0" err="1"/>
              <a:t>Akbayrak</a:t>
            </a:r>
            <a:r>
              <a:rPr lang="en-US" sz="1600" dirty="0"/>
              <a:t>, Dmitry </a:t>
            </a:r>
            <a:r>
              <a:rPr lang="en-US" sz="1600" dirty="0" err="1"/>
              <a:t>Bagaev</a:t>
            </a:r>
            <a:r>
              <a:rPr lang="en-US" sz="1600" dirty="0"/>
              <a:t>, Marco Cox, Bart van Erp, Marco Hidalgo, Tanya Ignatenko, Thijs </a:t>
            </a:r>
            <a:r>
              <a:rPr lang="en-US" sz="1600" dirty="0" err="1"/>
              <a:t>Jenneskens</a:t>
            </a:r>
            <a:r>
              <a:rPr lang="en-US" sz="1600" dirty="0"/>
              <a:t>, </a:t>
            </a:r>
            <a:r>
              <a:rPr lang="en-US" sz="1600" dirty="0" err="1"/>
              <a:t>Chanfeng</a:t>
            </a:r>
            <a:r>
              <a:rPr lang="en-US" sz="1600" dirty="0"/>
              <a:t> Jia, Magnus Koudahl, Wouter </a:t>
            </a:r>
            <a:r>
              <a:rPr lang="en-US" sz="1600" dirty="0" err="1"/>
              <a:t>Kouw</a:t>
            </a:r>
            <a:r>
              <a:rPr lang="en-US" sz="1600" dirty="0"/>
              <a:t>, Joris Kraak, Thijs van de Laar, Alex Ledbetter, Mykola </a:t>
            </a:r>
            <a:r>
              <a:rPr lang="en-US" sz="1600" dirty="0" err="1"/>
              <a:t>Lukashchuk</a:t>
            </a:r>
            <a:r>
              <a:rPr lang="en-US" sz="1600" dirty="0"/>
              <a:t>, Hoang Nguyen, Ivana </a:t>
            </a:r>
            <a:r>
              <a:rPr lang="en-US" sz="1600" dirty="0" err="1"/>
              <a:t>Nikoloska</a:t>
            </a:r>
            <a:r>
              <a:rPr lang="en-US" sz="1600" dirty="0"/>
              <a:t>, Tim </a:t>
            </a:r>
            <a:r>
              <a:rPr lang="en-US" sz="1600" dirty="0" err="1"/>
              <a:t>Nisslbeck</a:t>
            </a:r>
            <a:r>
              <a:rPr lang="en-US" sz="1600" dirty="0"/>
              <a:t>, Wouter </a:t>
            </a:r>
            <a:r>
              <a:rPr lang="en-US" sz="1600" dirty="0" err="1"/>
              <a:t>Nuijten</a:t>
            </a:r>
            <a:r>
              <a:rPr lang="en-US" sz="1600" dirty="0"/>
              <a:t>, Albert </a:t>
            </a:r>
            <a:r>
              <a:rPr lang="en-US" sz="1600" dirty="0" err="1"/>
              <a:t>Podusenko</a:t>
            </a:r>
            <a:r>
              <a:rPr lang="en-US" sz="1600" dirty="0"/>
              <a:t>, Ismail </a:t>
            </a:r>
            <a:r>
              <a:rPr lang="en-US" sz="1600" dirty="0" err="1"/>
              <a:t>Senoz</a:t>
            </a:r>
            <a:r>
              <a:rPr lang="en-US" sz="1600" dirty="0"/>
              <a:t>, Raaja Subramanian, Raphael Tresor, Martin Roa Villescas, and many others</a:t>
            </a:r>
          </a:p>
        </p:txBody>
      </p:sp>
      <p:pic>
        <p:nvPicPr>
          <p:cNvPr id="31" name="Picture 30" descr="A group of people sitting at a table with food&#10;&#10;AI-generated content may be incorrect.">
            <a:extLst>
              <a:ext uri="{FF2B5EF4-FFF2-40B4-BE49-F238E27FC236}">
                <a16:creationId xmlns:a16="http://schemas.microsoft.com/office/drawing/2014/main" id="{374C187C-D3C5-F3D6-DB92-5CB6B33E6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360" y="3307066"/>
            <a:ext cx="2743200" cy="2057400"/>
          </a:xfrm>
          <a:prstGeom prst="rect">
            <a:avLst/>
          </a:prstGeom>
        </p:spPr>
      </p:pic>
      <p:sp>
        <p:nvSpPr>
          <p:cNvPr id="3122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C051B4-7694-101D-A761-0870DF1F205D}"/>
              </a:ext>
            </a:extLst>
          </p:cNvPr>
          <p:cNvGrpSpPr/>
          <p:nvPr/>
        </p:nvGrpSpPr>
        <p:grpSpPr>
          <a:xfrm>
            <a:off x="4215135" y="782604"/>
            <a:ext cx="4147109" cy="2078076"/>
            <a:chOff x="6482744" y="2624896"/>
            <a:chExt cx="4742993" cy="2170044"/>
          </a:xfrm>
        </p:grpSpPr>
        <p:pic>
          <p:nvPicPr>
            <p:cNvPr id="33" name="Picture 2" descr="BIASlab">
              <a:extLst>
                <a:ext uri="{FF2B5EF4-FFF2-40B4-BE49-F238E27FC236}">
                  <a16:creationId xmlns:a16="http://schemas.microsoft.com/office/drawing/2014/main" id="{DC447F43-D09D-936B-F119-0CE1DEC9E1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20" b="-1926"/>
            <a:stretch>
              <a:fillRect/>
            </a:stretch>
          </p:blipFill>
          <p:spPr bwMode="auto">
            <a:xfrm>
              <a:off x="6482744" y="2624896"/>
              <a:ext cx="4742993" cy="2170044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8" descr="BIASlab · GitHub">
              <a:extLst>
                <a:ext uri="{FF2B5EF4-FFF2-40B4-BE49-F238E27FC236}">
                  <a16:creationId xmlns:a16="http://schemas.microsoft.com/office/drawing/2014/main" id="{9C7075B5-5985-463A-71B3-471F4D070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2744" y="2628809"/>
              <a:ext cx="1294462" cy="1294462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2230AB9-C738-A2D9-3802-8B49D730CCD4}"/>
                </a:ext>
              </a:extLst>
            </p:cNvPr>
            <p:cNvSpPr txBox="1"/>
            <p:nvPr/>
          </p:nvSpPr>
          <p:spPr>
            <a:xfrm>
              <a:off x="8340210" y="2714616"/>
              <a:ext cx="1028060" cy="35353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 defTabSz="406477">
                <a:spcAft>
                  <a:spcPts val="329"/>
                </a:spcAft>
              </a:pPr>
              <a:r>
                <a:rPr lang="en-US" sz="1600" b="1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BIAS</a:t>
              </a:r>
              <a:r>
                <a:rPr lang="en-US" sz="1600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lab</a:t>
              </a:r>
              <a:endParaRPr lang="en-US" sz="1600" dirty="0"/>
            </a:p>
          </p:txBody>
        </p:sp>
      </p:grpSp>
      <p:pic>
        <p:nvPicPr>
          <p:cNvPr id="3086" name="Picture 14">
            <a:extLst>
              <a:ext uri="{FF2B5EF4-FFF2-40B4-BE49-F238E27FC236}">
                <a16:creationId xmlns:a16="http://schemas.microsoft.com/office/drawing/2014/main" id="{A6FCE26F-D71F-DD86-A38D-2715E0C1E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153" y="107294"/>
            <a:ext cx="2525072" cy="6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3D34CE2-0306-B57B-1F49-8EE503B8C244}"/>
              </a:ext>
            </a:extLst>
          </p:cNvPr>
          <p:cNvSpPr txBox="1"/>
          <p:nvPr/>
        </p:nvSpPr>
        <p:spPr>
          <a:xfrm>
            <a:off x="5482987" y="2784536"/>
            <a:ext cx="161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2014 - present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9F8AD7-C557-729A-5B6D-381B10FF0F1E}"/>
              </a:ext>
            </a:extLst>
          </p:cNvPr>
          <p:cNvSpPr txBox="1"/>
          <p:nvPr/>
        </p:nvSpPr>
        <p:spPr>
          <a:xfrm>
            <a:off x="1223889" y="2784536"/>
            <a:ext cx="161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2023 - present</a:t>
            </a:r>
          </a:p>
        </p:txBody>
      </p:sp>
      <p:pic>
        <p:nvPicPr>
          <p:cNvPr id="45" name="Picture 16" descr="RxInfer.jl - Fast and Flexible Bayesian ...">
            <a:extLst>
              <a:ext uri="{FF2B5EF4-FFF2-40B4-BE49-F238E27FC236}">
                <a16:creationId xmlns:a16="http://schemas.microsoft.com/office/drawing/2014/main" id="{BC13A2C0-F59B-2098-069F-7E6B03304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54" y="4484407"/>
            <a:ext cx="1016015" cy="3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6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FE20-7032-4B31-0534-C9816FC2B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does your brain control your body?">
            <a:extLst>
              <a:ext uri="{FF2B5EF4-FFF2-40B4-BE49-F238E27FC236}">
                <a16:creationId xmlns:a16="http://schemas.microsoft.com/office/drawing/2014/main" id="{0C34F9A5-EF18-4AED-A44A-2ED9E4107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5" r="1593"/>
          <a:stretch>
            <a:fillRect/>
          </a:stretch>
        </p:blipFill>
        <p:spPr bwMode="auto">
          <a:xfrm>
            <a:off x="98205" y="710229"/>
            <a:ext cx="57658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4C78A-2BAB-6627-9E5F-E66BA3E0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0087" y="612006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D68D12-B089-A94E-A9BA-DBFEDD5ACBF6}" type="slidenum">
              <a:rPr lang="en-NL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NL" sz="1000">
              <a:solidFill>
                <a:srgbClr val="FFFFFF"/>
              </a:solidFill>
            </a:endParaRPr>
          </a:p>
        </p:txBody>
      </p:sp>
      <p:pic>
        <p:nvPicPr>
          <p:cNvPr id="34" name="Picture 33" descr="A robot with arms outstretched&#10;&#10;AI-generated content may be incorrect.">
            <a:extLst>
              <a:ext uri="{FF2B5EF4-FFF2-40B4-BE49-F238E27FC236}">
                <a16:creationId xmlns:a16="http://schemas.microsoft.com/office/drawing/2014/main" id="{1867B36A-FA00-3432-EE90-D4C2835995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7000"/>
          </a:blip>
          <a:srcRect l="43951"/>
          <a:stretch>
            <a:fillRect/>
          </a:stretch>
        </p:blipFill>
        <p:spPr>
          <a:xfrm>
            <a:off x="6328110" y="710229"/>
            <a:ext cx="5765800" cy="6857999"/>
          </a:xfrm>
          <a:prstGeom prst="rect">
            <a:avLst/>
          </a:prstGeom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48B03F3-5CEA-F37A-41C7-33A4A419762E}"/>
              </a:ext>
            </a:extLst>
          </p:cNvPr>
          <p:cNvGrpSpPr>
            <a:grpSpLocks noChangeAspect="1"/>
          </p:cNvGrpSpPr>
          <p:nvPr/>
        </p:nvGrpSpPr>
        <p:grpSpPr>
          <a:xfrm>
            <a:off x="10566389" y="4900797"/>
            <a:ext cx="1381281" cy="1828800"/>
            <a:chOff x="2661185" y="3627016"/>
            <a:chExt cx="1797156" cy="237941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CEE06C8-AE34-5298-E97C-096709A0089D}"/>
                </a:ext>
              </a:extLst>
            </p:cNvPr>
            <p:cNvSpPr/>
            <p:nvPr/>
          </p:nvSpPr>
          <p:spPr>
            <a:xfrm>
              <a:off x="2661185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F62606-B8D1-3DD1-C56B-BD8BE392EB95}"/>
                </a:ext>
              </a:extLst>
            </p:cNvPr>
            <p:cNvSpPr txBox="1"/>
            <p:nvPr/>
          </p:nvSpPr>
          <p:spPr>
            <a:xfrm>
              <a:off x="2741909" y="3717085"/>
              <a:ext cx="1643063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0070C0"/>
                  </a:solidFill>
                </a:rPr>
                <a:t>Communication</a:t>
              </a:r>
              <a:endParaRPr lang="en-NL" sz="1200">
                <a:solidFill>
                  <a:srgbClr val="0070C0"/>
                </a:solidFill>
              </a:endParaRPr>
            </a:p>
          </p:txBody>
        </p:sp>
        <p:pic>
          <p:nvPicPr>
            <p:cNvPr id="39" name="Picture 38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8EECFA94-7E2E-5B11-3537-876B42913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03" r="4676" b="31606"/>
            <a:stretch/>
          </p:blipFill>
          <p:spPr>
            <a:xfrm>
              <a:off x="2811695" y="4088365"/>
              <a:ext cx="1503489" cy="351726"/>
            </a:xfrm>
            <a:prstGeom prst="rect">
              <a:avLst/>
            </a:prstGeom>
          </p:spPr>
        </p:pic>
        <p:pic>
          <p:nvPicPr>
            <p:cNvPr id="40" name="Picture 39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66324E18-B0EF-2A70-2B12-D3BF392A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678" r="13751" b="32304"/>
            <a:stretch/>
          </p:blipFill>
          <p:spPr>
            <a:xfrm>
              <a:off x="3139268" y="4561378"/>
              <a:ext cx="848342" cy="104688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202942-5822-6108-94C5-A4143F78C0FD}"/>
                </a:ext>
              </a:extLst>
            </p:cNvPr>
            <p:cNvSpPr txBox="1"/>
            <p:nvPr/>
          </p:nvSpPr>
          <p:spPr>
            <a:xfrm>
              <a:off x="2705789" y="5625211"/>
              <a:ext cx="1697181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/>
                <a:t>Claude Shannon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C82CC09-53C8-AF39-D901-6B2A1754F15D}"/>
              </a:ext>
            </a:extLst>
          </p:cNvPr>
          <p:cNvGrpSpPr>
            <a:grpSpLocks noChangeAspect="1"/>
          </p:cNvGrpSpPr>
          <p:nvPr/>
        </p:nvGrpSpPr>
        <p:grpSpPr>
          <a:xfrm>
            <a:off x="9634107" y="4369486"/>
            <a:ext cx="1436557" cy="1828800"/>
            <a:chOff x="4787030" y="3627016"/>
            <a:chExt cx="1869076" cy="237941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A81C122-262F-56CF-BD4D-2EFA3C3B7390}"/>
                </a:ext>
              </a:extLst>
            </p:cNvPr>
            <p:cNvSpPr/>
            <p:nvPr/>
          </p:nvSpPr>
          <p:spPr>
            <a:xfrm>
              <a:off x="480340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pic>
          <p:nvPicPr>
            <p:cNvPr id="43" name="Picture 42" descr="A diagram of a mathematical equation&#10;&#10;Description automatically generated with medium confidence">
              <a:extLst>
                <a:ext uri="{FF2B5EF4-FFF2-40B4-BE49-F238E27FC236}">
                  <a16:creationId xmlns:a16="http://schemas.microsoft.com/office/drawing/2014/main" id="{B1E1EDB8-476B-F0E1-EA4A-6C04A0371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1435" t="51780" r="3831" b="40169"/>
            <a:stretch/>
          </p:blipFill>
          <p:spPr>
            <a:xfrm>
              <a:off x="4962136" y="4137835"/>
              <a:ext cx="1479681" cy="25721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AEB331-4819-6FB0-6C60-828E4E23B4CA}"/>
                </a:ext>
              </a:extLst>
            </p:cNvPr>
            <p:cNvSpPr txBox="1"/>
            <p:nvPr/>
          </p:nvSpPr>
          <p:spPr>
            <a:xfrm>
              <a:off x="4935814" y="3722165"/>
              <a:ext cx="1514839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0070C0"/>
                  </a:solidFill>
                </a:rPr>
                <a:t>Control Theory</a:t>
              </a:r>
              <a:endParaRPr lang="en-NL" sz="1200">
                <a:solidFill>
                  <a:srgbClr val="0070C0"/>
                </a:solidFill>
              </a:endParaRPr>
            </a:p>
          </p:txBody>
        </p:sp>
        <p:pic>
          <p:nvPicPr>
            <p:cNvPr id="48" name="Picture 2" descr="Rudolf E. Kalman - IEEE Awards">
              <a:extLst>
                <a:ext uri="{FF2B5EF4-FFF2-40B4-BE49-F238E27FC236}">
                  <a16:creationId xmlns:a16="http://schemas.microsoft.com/office/drawing/2014/main" id="{F43C5BC1-16BB-A32F-0A85-C942C0687F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3" r="7615" b="24002"/>
            <a:stretch/>
          </p:blipFill>
          <p:spPr bwMode="auto">
            <a:xfrm>
              <a:off x="5305624" y="4564972"/>
              <a:ext cx="792707" cy="103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DB422C-2B59-4E6F-2E23-84EA3BE10CE4}"/>
                </a:ext>
              </a:extLst>
            </p:cNvPr>
            <p:cNvSpPr txBox="1"/>
            <p:nvPr/>
          </p:nvSpPr>
          <p:spPr>
            <a:xfrm>
              <a:off x="4787030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/>
                <a:t>Rudolf Kalman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B453D0-4B49-0AF3-B7C8-9F9C833A60BF}"/>
              </a:ext>
            </a:extLst>
          </p:cNvPr>
          <p:cNvGrpSpPr>
            <a:grpSpLocks noChangeAspect="1"/>
          </p:cNvGrpSpPr>
          <p:nvPr/>
        </p:nvGrpSpPr>
        <p:grpSpPr>
          <a:xfrm>
            <a:off x="7592512" y="4348524"/>
            <a:ext cx="1436557" cy="1828800"/>
            <a:chOff x="6945615" y="3627016"/>
            <a:chExt cx="1869076" cy="2379414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5A50E3D-3FEC-FFA9-7F13-29EFCF8FE45C}"/>
                </a:ext>
              </a:extLst>
            </p:cNvPr>
            <p:cNvSpPr/>
            <p:nvPr/>
          </p:nvSpPr>
          <p:spPr>
            <a:xfrm>
              <a:off x="6945615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9A3BD-7835-BB9D-0271-ABD3ED2A026F}"/>
                </a:ext>
              </a:extLst>
            </p:cNvPr>
            <p:cNvSpPr txBox="1"/>
            <p:nvPr/>
          </p:nvSpPr>
          <p:spPr>
            <a:xfrm>
              <a:off x="7362972" y="3717085"/>
              <a:ext cx="1009866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0070C0"/>
                  </a:solidFill>
                </a:rPr>
                <a:t>Robotics</a:t>
              </a:r>
              <a:endParaRPr lang="en-NL" sz="1200">
                <a:solidFill>
                  <a:srgbClr val="0070C0"/>
                </a:solidFill>
              </a:endParaRPr>
            </a:p>
          </p:txBody>
        </p:sp>
        <p:pic>
          <p:nvPicPr>
            <p:cNvPr id="57" name="Picture 4" descr="The Bellman Equation: Decoding Optimal Paths with State, Action, Reward,  and Discount | by Navneet Singh | Medium">
              <a:extLst>
                <a:ext uri="{FF2B5EF4-FFF2-40B4-BE49-F238E27FC236}">
                  <a16:creationId xmlns:a16="http://schemas.microsoft.com/office/drawing/2014/main" id="{659DC312-5E2A-0842-61E6-EC15B4C1DD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6" t="27804" r="11013" b="32442"/>
            <a:stretch/>
          </p:blipFill>
          <p:spPr bwMode="auto">
            <a:xfrm>
              <a:off x="7099081" y="4145708"/>
              <a:ext cx="1537645" cy="24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Bellman Prize">
              <a:extLst>
                <a:ext uri="{FF2B5EF4-FFF2-40B4-BE49-F238E27FC236}">
                  <a16:creationId xmlns:a16="http://schemas.microsoft.com/office/drawing/2014/main" id="{A2C71C7B-3E1B-C1C1-56E3-6E9B1F4A3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07" t="2141" r="9116" b="19900"/>
            <a:stretch/>
          </p:blipFill>
          <p:spPr bwMode="auto">
            <a:xfrm>
              <a:off x="7478187" y="4548426"/>
              <a:ext cx="779432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C79244-8204-C7CB-ED43-260654390938}"/>
                </a:ext>
              </a:extLst>
            </p:cNvPr>
            <p:cNvSpPr txBox="1"/>
            <p:nvPr/>
          </p:nvSpPr>
          <p:spPr>
            <a:xfrm>
              <a:off x="6945615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/>
                <a:t>Richard Bellman</a:t>
              </a:r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B927154-0531-BF4A-47EF-CB6E03C571A0}"/>
              </a:ext>
            </a:extLst>
          </p:cNvPr>
          <p:cNvGrpSpPr>
            <a:grpSpLocks noChangeAspect="1"/>
          </p:cNvGrpSpPr>
          <p:nvPr/>
        </p:nvGrpSpPr>
        <p:grpSpPr>
          <a:xfrm>
            <a:off x="8658067" y="4929022"/>
            <a:ext cx="1436557" cy="1828800"/>
            <a:chOff x="9977248" y="3627016"/>
            <a:chExt cx="1869076" cy="2379414"/>
          </a:xfrm>
        </p:grpSpPr>
        <p:sp>
          <p:nvSpPr>
            <p:cNvPr id="1027" name="Rounded Rectangle 1026">
              <a:extLst>
                <a:ext uri="{FF2B5EF4-FFF2-40B4-BE49-F238E27FC236}">
                  <a16:creationId xmlns:a16="http://schemas.microsoft.com/office/drawing/2014/main" id="{2EBAC6C3-B3B2-5B7F-66AA-9B8F8C08A858}"/>
                </a:ext>
              </a:extLst>
            </p:cNvPr>
            <p:cNvSpPr/>
            <p:nvPr/>
          </p:nvSpPr>
          <p:spPr>
            <a:xfrm>
              <a:off x="10013208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pic>
          <p:nvPicPr>
            <p:cNvPr id="1028" name="Picture 10" descr="The Chain Rule of Calculus for Univariate and Multivariate Functions -  MachineLearningMastery.com">
              <a:extLst>
                <a:ext uri="{FF2B5EF4-FFF2-40B4-BE49-F238E27FC236}">
                  <a16:creationId xmlns:a16="http://schemas.microsoft.com/office/drawing/2014/main" id="{1329708D-E904-32A6-799F-4156A94F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3178" y="4015894"/>
              <a:ext cx="1203383" cy="4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12" descr="4. GEOFFREY HINTON - Architects of Intelligence [Book]">
              <a:extLst>
                <a:ext uri="{FF2B5EF4-FFF2-40B4-BE49-F238E27FC236}">
                  <a16:creationId xmlns:a16="http://schemas.microsoft.com/office/drawing/2014/main" id="{DF0D2405-CAB5-6184-F33A-01AF04838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" b="16000"/>
            <a:stretch/>
          </p:blipFill>
          <p:spPr bwMode="auto">
            <a:xfrm>
              <a:off x="10562103" y="4561378"/>
              <a:ext cx="785535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4171F882-614E-06C4-8BAA-1A42CD2CB2DC}"/>
                </a:ext>
              </a:extLst>
            </p:cNvPr>
            <p:cNvSpPr txBox="1"/>
            <p:nvPr/>
          </p:nvSpPr>
          <p:spPr>
            <a:xfrm>
              <a:off x="10068015" y="3713147"/>
              <a:ext cx="1773708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0070C0"/>
                  </a:solidFill>
                </a:rPr>
                <a:t>Machine Learning</a:t>
              </a:r>
              <a:endParaRPr lang="en-NL" sz="1200">
                <a:solidFill>
                  <a:srgbClr val="0070C0"/>
                </a:solidFill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A411F7B9-7A1B-22D2-AA19-E67E1F9D41C2}"/>
                </a:ext>
              </a:extLst>
            </p:cNvPr>
            <p:cNvSpPr txBox="1"/>
            <p:nvPr/>
          </p:nvSpPr>
          <p:spPr>
            <a:xfrm>
              <a:off x="9977248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/>
                <a:t>Geoffrey Hinton</a:t>
              </a:r>
            </a:p>
          </p:txBody>
        </p: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0B2D447A-13EC-941A-C9ED-3C50F794E178}"/>
              </a:ext>
            </a:extLst>
          </p:cNvPr>
          <p:cNvSpPr txBox="1"/>
          <p:nvPr/>
        </p:nvSpPr>
        <p:spPr>
          <a:xfrm>
            <a:off x="3046828" y="-7813"/>
            <a:ext cx="6098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+mj-lt"/>
              </a:rPr>
              <a:t>Motivation</a:t>
            </a:r>
            <a:endParaRPr lang="en-NL" sz="3200">
              <a:solidFill>
                <a:srgbClr val="0070C0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2EF5C5-9095-0EEC-FB80-33883BE130B9}"/>
              </a:ext>
            </a:extLst>
          </p:cNvPr>
          <p:cNvGrpSpPr/>
          <p:nvPr/>
        </p:nvGrpSpPr>
        <p:grpSpPr>
          <a:xfrm>
            <a:off x="1983773" y="1444216"/>
            <a:ext cx="1381279" cy="1828800"/>
            <a:chOff x="4941429" y="3847698"/>
            <a:chExt cx="1381279" cy="1828800"/>
          </a:xfrm>
        </p:grpSpPr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4D1FFA7B-F703-75EF-3FE5-07567C6ACA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1429" y="3847698"/>
              <a:ext cx="1381279" cy="1828800"/>
              <a:chOff x="518970" y="3627016"/>
              <a:chExt cx="1797156" cy="2379414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F1C39B58-D791-73A1-9A6E-7C1EFD370A48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6E740E6-B20A-EC30-17FA-B92754747BA7}"/>
                  </a:ext>
                </a:extLst>
              </p:cNvPr>
              <p:cNvSpPr txBox="1"/>
              <p:nvPr/>
            </p:nvSpPr>
            <p:spPr>
              <a:xfrm>
                <a:off x="966003" y="3717085"/>
                <a:ext cx="902331" cy="360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Physics</a:t>
                </a:r>
                <a:endParaRPr lang="en-NL" sz="120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3" name="Picture 2" descr="Interactive Brain - How Injury Can Affect the Brain | BrainLine">
              <a:extLst>
                <a:ext uri="{FF2B5EF4-FFF2-40B4-BE49-F238E27FC236}">
                  <a16:creationId xmlns:a16="http://schemas.microsoft.com/office/drawing/2014/main" id="{32AF3083-223E-51FC-B559-D9BF104FE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52" y="4417750"/>
              <a:ext cx="1215860" cy="93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92B256-0E71-4B23-9EEB-8FF0DCFCB7AD}"/>
              </a:ext>
            </a:extLst>
          </p:cNvPr>
          <p:cNvGrpSpPr/>
          <p:nvPr/>
        </p:nvGrpSpPr>
        <p:grpSpPr>
          <a:xfrm>
            <a:off x="8483362" y="1405993"/>
            <a:ext cx="1381279" cy="1828800"/>
            <a:chOff x="8483362" y="1405993"/>
            <a:chExt cx="1381279" cy="18288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CAEF5E1-A218-FF63-32D9-E7AFB23CCD1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3362" y="1405993"/>
              <a:ext cx="1381279" cy="1828800"/>
              <a:chOff x="518970" y="3627016"/>
              <a:chExt cx="1797156" cy="237941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54A61B1-5EF5-8F7C-A17C-035E715C45C8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D79F69-EF73-C312-36B1-C98B4714C9E7}"/>
                  </a:ext>
                </a:extLst>
              </p:cNvPr>
              <p:cNvSpPr txBox="1"/>
              <p:nvPr/>
            </p:nvSpPr>
            <p:spPr>
              <a:xfrm>
                <a:off x="855216" y="3717085"/>
                <a:ext cx="1123908" cy="60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Simulated</a:t>
                </a:r>
              </a:p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Physics</a:t>
                </a:r>
                <a:endParaRPr lang="en-NL" sz="120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D67106-1481-0596-A186-FEC1AC451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66047" y="2150881"/>
              <a:ext cx="1215325" cy="6836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3497D6-58B2-4C5C-2F63-2ED947994B67}"/>
              </a:ext>
            </a:extLst>
          </p:cNvPr>
          <p:cNvGrpSpPr/>
          <p:nvPr/>
        </p:nvGrpSpPr>
        <p:grpSpPr>
          <a:xfrm>
            <a:off x="3543300" y="1712285"/>
            <a:ext cx="4787900" cy="649915"/>
            <a:chOff x="3543300" y="1712285"/>
            <a:chExt cx="4787900" cy="64991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53F342-907C-135D-ABBF-C6053B7133B2}"/>
                </a:ext>
              </a:extLst>
            </p:cNvPr>
            <p:cNvCxnSpPr/>
            <p:nvPr/>
          </p:nvCxnSpPr>
          <p:spPr>
            <a:xfrm>
              <a:off x="3543300" y="2362200"/>
              <a:ext cx="47879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8C396-2BC1-209D-925E-9D06A7B47ECF}"/>
                </a:ext>
              </a:extLst>
            </p:cNvPr>
            <p:cNvSpPr txBox="1"/>
            <p:nvPr/>
          </p:nvSpPr>
          <p:spPr>
            <a:xfrm>
              <a:off x="6905734" y="1712285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?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3E445-01B9-C9B9-B834-F3B328ED1236}"/>
              </a:ext>
            </a:extLst>
          </p:cNvPr>
          <p:cNvGrpSpPr>
            <a:grpSpLocks noChangeAspect="1"/>
          </p:cNvGrpSpPr>
          <p:nvPr/>
        </p:nvGrpSpPr>
        <p:grpSpPr>
          <a:xfrm>
            <a:off x="6360394" y="4874193"/>
            <a:ext cx="1647077" cy="1828800"/>
            <a:chOff x="345675" y="3627016"/>
            <a:chExt cx="2142980" cy="2379414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2BC99CD-3392-2E11-39D7-83C90F08AF2D}"/>
                </a:ext>
              </a:extLst>
            </p:cNvPr>
            <p:cNvSpPr/>
            <p:nvPr/>
          </p:nvSpPr>
          <p:spPr>
            <a:xfrm>
              <a:off x="51897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6773E3-6081-DC6B-33E0-7F6340FD3512}"/>
                </a:ext>
              </a:extLst>
            </p:cNvPr>
            <p:cNvSpPr txBox="1"/>
            <p:nvPr/>
          </p:nvSpPr>
          <p:spPr>
            <a:xfrm>
              <a:off x="537069" y="3717085"/>
              <a:ext cx="1760194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0070C0"/>
                  </a:solidFill>
                </a:rPr>
                <a:t>Signal Processing</a:t>
              </a:r>
              <a:endParaRPr lang="en-NL" sz="1200">
                <a:solidFill>
                  <a:srgbClr val="0070C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BAB957-84D0-42D3-F49E-B462AB91D442}"/>
                </a:ext>
              </a:extLst>
            </p:cNvPr>
            <p:cNvSpPr txBox="1"/>
            <p:nvPr/>
          </p:nvSpPr>
          <p:spPr>
            <a:xfrm>
              <a:off x="345675" y="5625211"/>
              <a:ext cx="2142980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/>
                <a:t>Joseph Fourier</a:t>
              </a:r>
            </a:p>
          </p:txBody>
        </p:sp>
        <p:pic>
          <p:nvPicPr>
            <p:cNvPr id="32" name="Picture 31" descr="A black math equation&#10;&#10;Description automatically generated with medium confidence">
              <a:extLst>
                <a:ext uri="{FF2B5EF4-FFF2-40B4-BE49-F238E27FC236}">
                  <a16:creationId xmlns:a16="http://schemas.microsoft.com/office/drawing/2014/main" id="{6E35996F-152F-5BD4-67EC-2338DCA8B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4066" y="4106121"/>
              <a:ext cx="1346200" cy="374650"/>
            </a:xfrm>
            <a:prstGeom prst="rect">
              <a:avLst/>
            </a:prstGeom>
          </p:spPr>
        </p:pic>
        <p:pic>
          <p:nvPicPr>
            <p:cNvPr id="33" name="Picture 8" descr="Jos. Fourier">
              <a:extLst>
                <a:ext uri="{FF2B5EF4-FFF2-40B4-BE49-F238E27FC236}">
                  <a16:creationId xmlns:a16="http://schemas.microsoft.com/office/drawing/2014/main" id="{C2480126-0618-9083-18EB-85CCCF82FC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6" t="738" r="18610" b="30912"/>
            <a:stretch/>
          </p:blipFill>
          <p:spPr bwMode="auto">
            <a:xfrm>
              <a:off x="958570" y="4561378"/>
              <a:ext cx="917191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0CBB82-3CB2-6E03-DCAE-FBC8972BC149}"/>
              </a:ext>
            </a:extLst>
          </p:cNvPr>
          <p:cNvGrpSpPr/>
          <p:nvPr/>
        </p:nvGrpSpPr>
        <p:grpSpPr>
          <a:xfrm>
            <a:off x="6720796" y="4139228"/>
            <a:ext cx="4980427" cy="2284343"/>
            <a:chOff x="6720796" y="4139228"/>
            <a:chExt cx="4980427" cy="228434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AC38F1-F000-46C5-A031-9F63D138B7D2}"/>
                </a:ext>
              </a:extLst>
            </p:cNvPr>
            <p:cNvCxnSpPr/>
            <p:nvPr/>
          </p:nvCxnSpPr>
          <p:spPr>
            <a:xfrm>
              <a:off x="7113483" y="4139228"/>
              <a:ext cx="4472386" cy="228434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E13131-97FE-44B9-A878-B001BBFC6D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0796" y="4511970"/>
              <a:ext cx="4980427" cy="190580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867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014A-6925-5AD2-B744-18108303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3" y="6356350"/>
            <a:ext cx="344905" cy="365125"/>
          </a:xfrm>
        </p:spPr>
        <p:txBody>
          <a:bodyPr/>
          <a:lstStyle/>
          <a:p>
            <a:fld id="{EFD68D12-B089-A94E-A9BA-DBFEDD5ACBF6}" type="slidenum">
              <a:rPr lang="en-NL" smtClean="0"/>
              <a:t>4</a:t>
            </a:fld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B91826-A77B-272A-7D7A-FE0AB84EC761}"/>
              </a:ext>
            </a:extLst>
          </p:cNvPr>
          <p:cNvGrpSpPr/>
          <p:nvPr/>
        </p:nvGrpSpPr>
        <p:grpSpPr>
          <a:xfrm>
            <a:off x="4456090" y="1342646"/>
            <a:ext cx="2846232" cy="765192"/>
            <a:chOff x="2381651" y="1179518"/>
            <a:chExt cx="2846232" cy="7651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A0C288B-FA98-874D-8C1F-EBFCD039F5F1}"/>
                </a:ext>
              </a:extLst>
            </p:cNvPr>
            <p:cNvSpPr/>
            <p:nvPr/>
          </p:nvSpPr>
          <p:spPr>
            <a:xfrm>
              <a:off x="2381651" y="1179518"/>
              <a:ext cx="2846232" cy="7651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8F142C-1C0B-C994-D265-0504E6D33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3560" y="1225800"/>
              <a:ext cx="2108712" cy="677498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712DE7-BA67-C9DB-09F3-E6BA6EB442E6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flipH="1">
            <a:off x="1692634" y="2107838"/>
            <a:ext cx="4186572" cy="5419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C1296-089C-AB7B-7066-D13C2DB58975}"/>
              </a:ext>
            </a:extLst>
          </p:cNvPr>
          <p:cNvGrpSpPr/>
          <p:nvPr/>
        </p:nvGrpSpPr>
        <p:grpSpPr>
          <a:xfrm>
            <a:off x="3190974" y="2107838"/>
            <a:ext cx="2688232" cy="4539890"/>
            <a:chOff x="3190974" y="1803044"/>
            <a:chExt cx="2688232" cy="453989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2C6628-20F2-C6F3-8B8D-FC10E52BF29A}"/>
                </a:ext>
              </a:extLst>
            </p:cNvPr>
            <p:cNvCxnSpPr>
              <a:cxnSpLocks/>
              <a:stCxn id="5" idx="2"/>
              <a:endCxn id="14" idx="0"/>
            </p:cNvCxnSpPr>
            <p:nvPr/>
          </p:nvCxnSpPr>
          <p:spPr>
            <a:xfrm flipH="1">
              <a:off x="4447603" y="1803044"/>
              <a:ext cx="1431603" cy="5553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2C0474-1882-3D11-F11E-2CECF9BEA50C}"/>
                </a:ext>
              </a:extLst>
            </p:cNvPr>
            <p:cNvGrpSpPr/>
            <p:nvPr/>
          </p:nvGrpSpPr>
          <p:grpSpPr>
            <a:xfrm>
              <a:off x="3190974" y="2358442"/>
              <a:ext cx="2584872" cy="3984492"/>
              <a:chOff x="3160870" y="2371858"/>
              <a:chExt cx="2584872" cy="3984492"/>
            </a:xfrm>
          </p:grpSpPr>
          <p:pic>
            <p:nvPicPr>
              <p:cNvPr id="3074" name="Picture 2" descr="Schrödinger's Equation. “So do any of you guys know quantum… | by Panda the  Red | Cantor's Paradise">
                <a:extLst>
                  <a:ext uri="{FF2B5EF4-FFF2-40B4-BE49-F238E27FC236}">
                    <a16:creationId xmlns:a16="http://schemas.microsoft.com/office/drawing/2014/main" id="{C394F30B-121E-272A-3CB7-327F3FBC93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4016" y="3507350"/>
                <a:ext cx="2581726" cy="1142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7792AC2-658A-03FA-584C-B5192D1D7111}"/>
                  </a:ext>
                </a:extLst>
              </p:cNvPr>
              <p:cNvSpPr/>
              <p:nvPr/>
            </p:nvSpPr>
            <p:spPr>
              <a:xfrm>
                <a:off x="3160870" y="2371858"/>
                <a:ext cx="2513258" cy="398449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D2014A-9A97-DC41-2E8B-8DB92645DFF1}"/>
                  </a:ext>
                </a:extLst>
              </p:cNvPr>
              <p:cNvSpPr txBox="1"/>
              <p:nvPr/>
            </p:nvSpPr>
            <p:spPr>
              <a:xfrm>
                <a:off x="3227203" y="2462820"/>
                <a:ext cx="245535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 dirty="0"/>
                  <a:t>M</a:t>
                </a:r>
                <a:r>
                  <a:rPr lang="en-NL" sz="2000" dirty="0"/>
                  <a:t>ovement of</a:t>
                </a:r>
              </a:p>
              <a:p>
                <a:pPr algn="ctr"/>
                <a:r>
                  <a:rPr lang="en-GB" sz="2000" dirty="0"/>
                  <a:t>small</a:t>
                </a:r>
                <a:r>
                  <a:rPr lang="en-NL" sz="2000" dirty="0"/>
                  <a:t> things</a:t>
                </a:r>
              </a:p>
              <a:p>
                <a:pPr algn="ctr"/>
                <a:r>
                  <a:rPr lang="en-NL" sz="2000" dirty="0"/>
                  <a:t>(quantum mechanics)</a:t>
                </a:r>
              </a:p>
            </p:txBody>
          </p:sp>
          <p:pic>
            <p:nvPicPr>
              <p:cNvPr id="3076" name="Picture 4" descr="Erwin Schrödinger: biography, feats and paradox of the cat | Network  Meteorology">
                <a:extLst>
                  <a:ext uri="{FF2B5EF4-FFF2-40B4-BE49-F238E27FC236}">
                    <a16:creationId xmlns:a16="http://schemas.microsoft.com/office/drawing/2014/main" id="{D5965CDA-32F0-D16E-26DC-698BFE1887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40" y="4772645"/>
                <a:ext cx="1289678" cy="1189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D82A6A-13E4-6761-CD35-A3A912A8B797}"/>
                  </a:ext>
                </a:extLst>
              </p:cNvPr>
              <p:cNvSpPr txBox="1"/>
              <p:nvPr/>
            </p:nvSpPr>
            <p:spPr>
              <a:xfrm>
                <a:off x="3383389" y="5944378"/>
                <a:ext cx="2142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L" dirty="0"/>
                  <a:t>Erwin Schrodinger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B2E1B7-6E62-7F01-770E-5DE7EDF89A78}"/>
              </a:ext>
            </a:extLst>
          </p:cNvPr>
          <p:cNvGrpSpPr/>
          <p:nvPr/>
        </p:nvGrpSpPr>
        <p:grpSpPr>
          <a:xfrm>
            <a:off x="436005" y="2649821"/>
            <a:ext cx="2513258" cy="4011323"/>
            <a:chOff x="436005" y="2345027"/>
            <a:chExt cx="2513258" cy="401132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33D18B-67B4-E08E-12CA-7CFC73B86E4E}"/>
                </a:ext>
              </a:extLst>
            </p:cNvPr>
            <p:cNvSpPr/>
            <p:nvPr/>
          </p:nvSpPr>
          <p:spPr>
            <a:xfrm>
              <a:off x="436005" y="2345027"/>
              <a:ext cx="2513258" cy="401132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1026" name="Picture 2" descr="Isaac Newton: Meet, Isaac Newton, the artist: Graffiti sketched by the  young scientist found - The Economic Times">
              <a:extLst>
                <a:ext uri="{FF2B5EF4-FFF2-40B4-BE49-F238E27FC236}">
                  <a16:creationId xmlns:a16="http://schemas.microsoft.com/office/drawing/2014/main" id="{F50F5586-5B27-DB5A-4EAC-F14949283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81" y="4765184"/>
              <a:ext cx="1602106" cy="1201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8D9112-AC40-A7CF-D1B4-A9E17DFB2D5F}"/>
                </a:ext>
              </a:extLst>
            </p:cNvPr>
            <p:cNvSpPr txBox="1"/>
            <p:nvPr/>
          </p:nvSpPr>
          <p:spPr>
            <a:xfrm>
              <a:off x="519332" y="2474532"/>
              <a:ext cx="23466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/>
                <a:t>M</a:t>
              </a:r>
              <a:r>
                <a:rPr lang="en-NL" sz="2000" dirty="0"/>
                <a:t>ovement of</a:t>
              </a:r>
            </a:p>
            <a:p>
              <a:pPr algn="ctr"/>
              <a:r>
                <a:rPr lang="en-GB" sz="2000" dirty="0"/>
                <a:t>b</a:t>
              </a:r>
              <a:r>
                <a:rPr lang="en-NL" sz="2000" dirty="0"/>
                <a:t>ig things</a:t>
              </a:r>
            </a:p>
            <a:p>
              <a:pPr algn="ctr"/>
              <a:r>
                <a:rPr lang="en-NL" sz="2000" dirty="0"/>
                <a:t>(classical mechanics)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7843DD-C4B2-CFC9-3B83-E0DF2FFCC894}"/>
                </a:ext>
              </a:extLst>
            </p:cNvPr>
            <p:cNvSpPr txBox="1"/>
            <p:nvPr/>
          </p:nvSpPr>
          <p:spPr>
            <a:xfrm>
              <a:off x="621144" y="5962354"/>
              <a:ext cx="214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dirty="0"/>
                <a:t>Isaac Newton</a:t>
              </a: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BE4A3781-3D84-718B-8CBD-6317E27C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19" y="149229"/>
            <a:ext cx="10515600" cy="526309"/>
          </a:xfrm>
        </p:spPr>
        <p:txBody>
          <a:bodyPr>
            <a:normAutofit fontScale="90000"/>
          </a:bodyPr>
          <a:lstStyle/>
          <a:p>
            <a:pPr algn="ctr"/>
            <a:r>
              <a:rPr lang="en-NL" sz="4267" dirty="0">
                <a:solidFill>
                  <a:srgbClr val="0070C0"/>
                </a:solidFill>
              </a:rPr>
              <a:t>The Principle of Least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BF74AE-9E8C-B862-A51F-C7069CBD624C}"/>
              </a:ext>
            </a:extLst>
          </p:cNvPr>
          <p:cNvGrpSpPr/>
          <p:nvPr/>
        </p:nvGrpSpPr>
        <p:grpSpPr>
          <a:xfrm>
            <a:off x="5879206" y="2107838"/>
            <a:ext cx="2677222" cy="4539890"/>
            <a:chOff x="5879206" y="1803044"/>
            <a:chExt cx="2677222" cy="453989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2352DA-CFF8-980F-61E2-1AF3FFD11172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>
              <a:off x="5879206" y="1803044"/>
              <a:ext cx="1394980" cy="5553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340B4-E647-EDB9-4AE8-2CD50A79C8F0}"/>
                </a:ext>
              </a:extLst>
            </p:cNvPr>
            <p:cNvGrpSpPr/>
            <p:nvPr/>
          </p:nvGrpSpPr>
          <p:grpSpPr>
            <a:xfrm>
              <a:off x="5991944" y="2358442"/>
              <a:ext cx="2564484" cy="3984492"/>
              <a:chOff x="5991944" y="2358442"/>
              <a:chExt cx="2564484" cy="398449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46BFEC-7115-B8FC-9930-901CD6753772}"/>
                  </a:ext>
                </a:extLst>
              </p:cNvPr>
              <p:cNvGrpSpPr/>
              <p:nvPr/>
            </p:nvGrpSpPr>
            <p:grpSpPr>
              <a:xfrm>
                <a:off x="5991944" y="2358442"/>
                <a:ext cx="2564484" cy="3984492"/>
                <a:chOff x="5860122" y="2371858"/>
                <a:chExt cx="2564484" cy="3984492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765B650-6DC3-45E1-886A-A1837F6158D1}"/>
                    </a:ext>
                  </a:extLst>
                </p:cNvPr>
                <p:cNvSpPr/>
                <p:nvPr/>
              </p:nvSpPr>
              <p:spPr>
                <a:xfrm>
                  <a:off x="5885735" y="2371858"/>
                  <a:ext cx="2513258" cy="3984492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dirty="0"/>
                </a:p>
              </p:txBody>
            </p:sp>
            <p:pic>
              <p:nvPicPr>
                <p:cNvPr id="1030" name="Picture 6" descr="James Clerk Maxwell - James Clerk Maxwell 🏴󠁧󠁢󠁳󠁣󠁴󠁿🇬🇧(1831 – 1879)  So extraordinarily important is his work, achieving the unification of  optical, electrical and magnetic phenomena in the set of four equations that">
                  <a:extLst>
                    <a:ext uri="{FF2B5EF4-FFF2-40B4-BE49-F238E27FC236}">
                      <a16:creationId xmlns:a16="http://schemas.microsoft.com/office/drawing/2014/main" id="{418F29A7-D9CC-3174-A05A-A792984FDA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47510" y="4764620"/>
                  <a:ext cx="1189709" cy="1189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6ECF15-F99D-390D-965F-F060FEDB7C90}"/>
                    </a:ext>
                  </a:extLst>
                </p:cNvPr>
                <p:cNvSpPr txBox="1"/>
                <p:nvPr/>
              </p:nvSpPr>
              <p:spPr>
                <a:xfrm>
                  <a:off x="5860122" y="2474531"/>
                  <a:ext cx="256448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2000" dirty="0"/>
                    <a:t>M</a:t>
                  </a:r>
                  <a:r>
                    <a:rPr lang="en-NL" sz="2000" dirty="0"/>
                    <a:t>ovement of</a:t>
                  </a:r>
                </a:p>
                <a:p>
                  <a:pPr algn="ctr"/>
                  <a:r>
                    <a:rPr lang="en-US" sz="2000" dirty="0"/>
                    <a:t>electromagnetic fields</a:t>
                  </a:r>
                </a:p>
                <a:p>
                  <a:pPr algn="ctr"/>
                  <a:r>
                    <a:rPr lang="en-US" sz="2000" dirty="0"/>
                    <a:t>(electrodynamics)</a:t>
                  </a:r>
                  <a:endParaRPr lang="en-NL" sz="2000" dirty="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AEAD289-C74A-4EF1-F9E2-D6FEA99AFC76}"/>
                    </a:ext>
                  </a:extLst>
                </p:cNvPr>
                <p:cNvSpPr txBox="1"/>
                <p:nvPr/>
              </p:nvSpPr>
              <p:spPr>
                <a:xfrm>
                  <a:off x="6096632" y="5954329"/>
                  <a:ext cx="21429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NL" dirty="0"/>
                    <a:t>James C. Maxwell</a:t>
                  </a:r>
                </a:p>
              </p:txBody>
            </p:sp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422BD70C-110B-2864-DFA2-1DAFD125DE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506" y="3449518"/>
                <a:ext cx="1688876" cy="1258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3E63B1-6451-F0DD-569D-8A5474B2AAB9}"/>
              </a:ext>
            </a:extLst>
          </p:cNvPr>
          <p:cNvGrpSpPr/>
          <p:nvPr/>
        </p:nvGrpSpPr>
        <p:grpSpPr>
          <a:xfrm>
            <a:off x="79771" y="843016"/>
            <a:ext cx="3079612" cy="1720155"/>
            <a:chOff x="358194" y="758853"/>
            <a:chExt cx="3079612" cy="172015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624DC99-64FB-BF23-77F7-FCC2AF02F4F1}"/>
                </a:ext>
              </a:extLst>
            </p:cNvPr>
            <p:cNvSpPr/>
            <p:nvPr/>
          </p:nvSpPr>
          <p:spPr>
            <a:xfrm rot="14826571">
              <a:off x="1086689" y="543136"/>
              <a:ext cx="1720155" cy="2151590"/>
            </a:xfrm>
            <a:custGeom>
              <a:avLst/>
              <a:gdLst>
                <a:gd name="connsiteX0" fmla="*/ 887081 w 2159959"/>
                <a:gd name="connsiteY0" fmla="*/ 4078224 h 4078224"/>
                <a:gd name="connsiteX1" fmla="*/ 1325993 w 2159959"/>
                <a:gd name="connsiteY1" fmla="*/ 3310128 h 4078224"/>
                <a:gd name="connsiteX2" fmla="*/ 9257 w 2159959"/>
                <a:gd name="connsiteY2" fmla="*/ 1847088 h 4078224"/>
                <a:gd name="connsiteX3" fmla="*/ 2112377 w 2159959"/>
                <a:gd name="connsiteY3" fmla="*/ 914400 h 4078224"/>
                <a:gd name="connsiteX4" fmla="*/ 1527161 w 2159959"/>
                <a:gd name="connsiteY4" fmla="*/ 0 h 4078224"/>
                <a:gd name="connsiteX5" fmla="*/ 1527161 w 2159959"/>
                <a:gd name="connsiteY5" fmla="*/ 0 h 40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959" h="4078224">
                  <a:moveTo>
                    <a:pt x="887081" y="4078224"/>
                  </a:moveTo>
                  <a:cubicBezTo>
                    <a:pt x="1179689" y="3880104"/>
                    <a:pt x="1472297" y="3681984"/>
                    <a:pt x="1325993" y="3310128"/>
                  </a:cubicBezTo>
                  <a:cubicBezTo>
                    <a:pt x="1179689" y="2938272"/>
                    <a:pt x="-121807" y="2246376"/>
                    <a:pt x="9257" y="1847088"/>
                  </a:cubicBezTo>
                  <a:cubicBezTo>
                    <a:pt x="140321" y="1447800"/>
                    <a:pt x="1859393" y="1222248"/>
                    <a:pt x="2112377" y="914400"/>
                  </a:cubicBezTo>
                  <a:cubicBezTo>
                    <a:pt x="2365361" y="606552"/>
                    <a:pt x="1527161" y="0"/>
                    <a:pt x="1527161" y="0"/>
                  </a:cubicBezTo>
                  <a:lnTo>
                    <a:pt x="1527161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1351">
                <a:solidFill>
                  <a:srgbClr val="FF0000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2812FBE-13A5-D618-7644-B97DD858AF1E}"/>
                </a:ext>
              </a:extLst>
            </p:cNvPr>
            <p:cNvSpPr/>
            <p:nvPr/>
          </p:nvSpPr>
          <p:spPr>
            <a:xfrm>
              <a:off x="850900" y="1089907"/>
              <a:ext cx="2082800" cy="742006"/>
            </a:xfrm>
            <a:custGeom>
              <a:avLst/>
              <a:gdLst>
                <a:gd name="connsiteX0" fmla="*/ 0 w 2082800"/>
                <a:gd name="connsiteY0" fmla="*/ 662693 h 742006"/>
                <a:gd name="connsiteX1" fmla="*/ 279400 w 2082800"/>
                <a:gd name="connsiteY1" fmla="*/ 281693 h 742006"/>
                <a:gd name="connsiteX2" fmla="*/ 571500 w 2082800"/>
                <a:gd name="connsiteY2" fmla="*/ 738893 h 742006"/>
                <a:gd name="connsiteX3" fmla="*/ 1244600 w 2082800"/>
                <a:gd name="connsiteY3" fmla="*/ 2293 h 742006"/>
                <a:gd name="connsiteX4" fmla="*/ 1574800 w 2082800"/>
                <a:gd name="connsiteY4" fmla="*/ 497593 h 742006"/>
                <a:gd name="connsiteX5" fmla="*/ 2082800 w 2082800"/>
                <a:gd name="connsiteY5" fmla="*/ 205493 h 74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800" h="742006">
                  <a:moveTo>
                    <a:pt x="0" y="662693"/>
                  </a:moveTo>
                  <a:cubicBezTo>
                    <a:pt x="92075" y="465843"/>
                    <a:pt x="184150" y="268993"/>
                    <a:pt x="279400" y="281693"/>
                  </a:cubicBezTo>
                  <a:cubicBezTo>
                    <a:pt x="374650" y="294393"/>
                    <a:pt x="410633" y="785460"/>
                    <a:pt x="571500" y="738893"/>
                  </a:cubicBezTo>
                  <a:cubicBezTo>
                    <a:pt x="732367" y="692326"/>
                    <a:pt x="1077383" y="42510"/>
                    <a:pt x="1244600" y="2293"/>
                  </a:cubicBezTo>
                  <a:cubicBezTo>
                    <a:pt x="1411817" y="-37924"/>
                    <a:pt x="1435100" y="463726"/>
                    <a:pt x="1574800" y="497593"/>
                  </a:cubicBezTo>
                  <a:cubicBezTo>
                    <a:pt x="1714500" y="531460"/>
                    <a:pt x="1898650" y="368476"/>
                    <a:pt x="2082800" y="20549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947C9D-E9B3-2A0A-DFA4-96367421551B}"/>
                </a:ext>
              </a:extLst>
            </p:cNvPr>
            <p:cNvSpPr/>
            <p:nvPr/>
          </p:nvSpPr>
          <p:spPr>
            <a:xfrm>
              <a:off x="2827888" y="12006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1C86BF-CFCB-2EEB-CA4B-1D4B1E6B4B05}"/>
                    </a:ext>
                  </a:extLst>
                </p:cNvPr>
                <p:cNvSpPr txBox="1"/>
                <p:nvPr/>
              </p:nvSpPr>
              <p:spPr>
                <a:xfrm>
                  <a:off x="2834302" y="1242705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135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135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1C86BF-CFCB-2EEB-CA4B-1D4B1E6B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302" y="1242705"/>
                  <a:ext cx="603504" cy="3002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87B79E-D602-185A-F217-6B30A0EDC04E}"/>
                </a:ext>
              </a:extLst>
            </p:cNvPr>
            <p:cNvSpPr/>
            <p:nvPr/>
          </p:nvSpPr>
          <p:spPr>
            <a:xfrm>
              <a:off x="780260" y="16115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143CA3-2900-9A09-1239-6142D8F9C112}"/>
                    </a:ext>
                  </a:extLst>
                </p:cNvPr>
                <p:cNvSpPr txBox="1"/>
                <p:nvPr/>
              </p:nvSpPr>
              <p:spPr>
                <a:xfrm>
                  <a:off x="358194" y="1347350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135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1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NL" sz="135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143CA3-2900-9A09-1239-6142D8F9C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94" y="1347350"/>
                  <a:ext cx="603504" cy="3002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947E3C-C513-51E6-19E4-BB9D4D6B50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9577" y="1358785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0D51EE-DF9C-07EA-4793-01BD54C3F9F4}"/>
                    </a:ext>
                  </a:extLst>
                </p:cNvPr>
                <p:cNvSpPr txBox="1"/>
                <p:nvPr/>
              </p:nvSpPr>
              <p:spPr>
                <a:xfrm>
                  <a:off x="1627713" y="1557586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1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NL" sz="1351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0D51EE-DF9C-07EA-4793-01BD54C3F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713" y="1557586"/>
                  <a:ext cx="603504" cy="3002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85C61A-DE0D-8526-282A-DB9573238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0169" y="1112418"/>
              <a:ext cx="316704" cy="383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9B17B6F-F707-0A34-FC01-78002D93E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939" y="4568260"/>
            <a:ext cx="1518195" cy="4205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3DA9C75-890E-C180-47A6-B4D4526BB7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342" y="3794989"/>
            <a:ext cx="2106470" cy="68986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1A3AA3-937F-D10F-6C30-8C5F5B2D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9" y="703964"/>
            <a:ext cx="10646664" cy="4927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2000" dirty="0"/>
              <a:t>“In nature, energy differences of any kind are neutralized as fast a possible”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F1061-E657-6CBB-9B3B-9F5D54EED079}"/>
              </a:ext>
            </a:extLst>
          </p:cNvPr>
          <p:cNvGrpSpPr/>
          <p:nvPr/>
        </p:nvGrpSpPr>
        <p:grpSpPr>
          <a:xfrm>
            <a:off x="5879206" y="2107838"/>
            <a:ext cx="5406579" cy="4546598"/>
            <a:chOff x="5879206" y="2107838"/>
            <a:chExt cx="5406579" cy="454659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7D48C57-C803-AA24-4453-FF28C49D0D4B}"/>
                </a:ext>
              </a:extLst>
            </p:cNvPr>
            <p:cNvCxnSpPr>
              <a:cxnSpLocks/>
              <a:stCxn id="5" idx="2"/>
              <a:endCxn id="48" idx="0"/>
            </p:cNvCxnSpPr>
            <p:nvPr/>
          </p:nvCxnSpPr>
          <p:spPr>
            <a:xfrm>
              <a:off x="5879206" y="2107838"/>
              <a:ext cx="4149950" cy="5621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E7022CE-EBB7-84D7-EC84-D9F28C4B449C}"/>
                </a:ext>
              </a:extLst>
            </p:cNvPr>
            <p:cNvSpPr/>
            <p:nvPr/>
          </p:nvSpPr>
          <p:spPr>
            <a:xfrm>
              <a:off x="8772527" y="2669944"/>
              <a:ext cx="2513258" cy="398449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61ADA5-D9B3-2EED-5BF1-25B537B84C06}"/>
                </a:ext>
              </a:extLst>
            </p:cNvPr>
            <p:cNvSpPr txBox="1"/>
            <p:nvPr/>
          </p:nvSpPr>
          <p:spPr>
            <a:xfrm>
              <a:off x="9089017" y="2765909"/>
              <a:ext cx="19194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/>
                <a:t>M</a:t>
              </a:r>
              <a:r>
                <a:rPr lang="en-NL" sz="2000" dirty="0"/>
                <a:t>ovement of</a:t>
              </a:r>
            </a:p>
            <a:p>
              <a:pPr algn="ctr"/>
              <a:r>
                <a:rPr lang="en-US" sz="2000" dirty="0"/>
                <a:t>beliefs in brains</a:t>
              </a:r>
              <a:endParaRPr lang="en-NL" sz="2000" dirty="0"/>
            </a:p>
          </p:txBody>
        </p:sp>
      </p:grpSp>
      <p:pic>
        <p:nvPicPr>
          <p:cNvPr id="25" name="Picture 2" descr="Interactive Brain - How Injury Can Affect the Brain | BrainLine">
            <a:extLst>
              <a:ext uri="{FF2B5EF4-FFF2-40B4-BE49-F238E27FC236}">
                <a16:creationId xmlns:a16="http://schemas.microsoft.com/office/drawing/2014/main" id="{4BC1AAFE-28CF-FE44-B7C1-DD899221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731" y="4195836"/>
            <a:ext cx="2142981" cy="164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0C2527F-4C4C-319B-9879-03F8A5F02979}"/>
              </a:ext>
            </a:extLst>
          </p:cNvPr>
          <p:cNvGrpSpPr/>
          <p:nvPr/>
        </p:nvGrpSpPr>
        <p:grpSpPr>
          <a:xfrm>
            <a:off x="8321383" y="1953138"/>
            <a:ext cx="3560064" cy="4652077"/>
            <a:chOff x="8321383" y="1953138"/>
            <a:chExt cx="3560064" cy="465207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743057-7D12-271E-C732-145A30B1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20674" y="4036266"/>
              <a:ext cx="2383682" cy="493968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D05EDD-BE58-3501-9E57-8D73E138A427}"/>
                </a:ext>
              </a:extLst>
            </p:cNvPr>
            <p:cNvGrpSpPr/>
            <p:nvPr/>
          </p:nvGrpSpPr>
          <p:grpSpPr>
            <a:xfrm>
              <a:off x="8321383" y="1953138"/>
              <a:ext cx="3560064" cy="4652077"/>
              <a:chOff x="8321383" y="1953138"/>
              <a:chExt cx="3560064" cy="465207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609FC1-8F18-9FCF-D8DC-01AED95C78F7}"/>
                  </a:ext>
                </a:extLst>
              </p:cNvPr>
              <p:cNvSpPr txBox="1"/>
              <p:nvPr/>
            </p:nvSpPr>
            <p:spPr>
              <a:xfrm>
                <a:off x="8941026" y="6235883"/>
                <a:ext cx="21429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L" dirty="0"/>
                  <a:t>Karl Friston</a:t>
                </a:r>
              </a:p>
            </p:txBody>
          </p:sp>
          <p:pic>
            <p:nvPicPr>
              <p:cNvPr id="42" name="Picture 4" descr="Karl Friston | University College London - Academia.edu">
                <a:extLst>
                  <a:ext uri="{FF2B5EF4-FFF2-40B4-BE49-F238E27FC236}">
                    <a16:creationId xmlns:a16="http://schemas.microsoft.com/office/drawing/2014/main" id="{3F741496-615B-D13C-ABE0-F857C8C9C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5742" y="5055998"/>
                <a:ext cx="1189710" cy="1189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B0EA4D-083C-4DD3-CCEE-9503E8CD0E5F}"/>
                  </a:ext>
                </a:extLst>
              </p:cNvPr>
              <p:cNvSpPr txBox="1"/>
              <p:nvPr/>
            </p:nvSpPr>
            <p:spPr>
              <a:xfrm>
                <a:off x="8704084" y="3376903"/>
                <a:ext cx="26168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(Bayesian mechanics)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96A93270-B1CC-1556-3D4F-9BF4D3A9C7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383" y="1953138"/>
                <a:ext cx="3560064" cy="668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Free Energy Principle</a:t>
                </a:r>
                <a:endParaRPr lang="en-NL" sz="2400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028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8027F-3AD0-E59E-5BB5-96DB4149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0813" y="6426706"/>
            <a:ext cx="667828" cy="338461"/>
          </a:xfrm>
        </p:spPr>
        <p:txBody>
          <a:bodyPr/>
          <a:lstStyle/>
          <a:p>
            <a:fld id="{EFD68D12-B089-A94E-A9BA-DBFEDD5ACBF6}" type="slidenum">
              <a:rPr lang="en-NL" smtClean="0"/>
              <a:t>5</a:t>
            </a:fld>
            <a:endParaRPr lang="en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EF6C7B-F709-08B0-6437-0EAC8CBD8CFE}"/>
              </a:ext>
            </a:extLst>
          </p:cNvPr>
          <p:cNvSpPr txBox="1"/>
          <p:nvPr/>
        </p:nvSpPr>
        <p:spPr>
          <a:xfrm>
            <a:off x="983134" y="949589"/>
            <a:ext cx="169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 Gardener Giuseppe Arcimboldo  ~1590</a:t>
            </a:r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73B4B036-CE1E-FEB6-9655-C4B680B9AC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1038" y="949589"/>
            <a:ext cx="3100202" cy="411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821E4F-D2B8-C87A-9490-0C6FD033C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9595"/>
            <a:ext cx="3100201" cy="41186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C4411D-FD36-175A-7F35-E77471F0207B}"/>
              </a:ext>
            </a:extLst>
          </p:cNvPr>
          <p:cNvSpPr txBox="1">
            <a:spLocks/>
          </p:cNvSpPr>
          <p:nvPr/>
        </p:nvSpPr>
        <p:spPr>
          <a:xfrm>
            <a:off x="743465" y="5511346"/>
            <a:ext cx="10961168" cy="1099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>
                <a:latin typeface="+mn-lt"/>
              </a:rPr>
              <a:t>The brain is a </a:t>
            </a:r>
            <a:r>
              <a:rPr lang="en-US" sz="2400" b="1">
                <a:latin typeface="+mn-lt"/>
              </a:rPr>
              <a:t>hierarchy of (autonomously operating) generative models</a:t>
            </a:r>
            <a:r>
              <a:rPr lang="en-US" sz="2400">
                <a:latin typeface="+mn-lt"/>
              </a:rPr>
              <a:t>, each nested within the next and predicting the activity of the layer below. The lowest layer predicts the sensorium.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>
                <a:latin typeface="+mn-lt"/>
              </a:rPr>
              <a:t>All processing is </a:t>
            </a:r>
            <a:r>
              <a:rPr lang="en-US" sz="2400" b="1">
                <a:latin typeface="+mn-lt"/>
              </a:rPr>
              <a:t>(variational) Bayesian inference </a:t>
            </a:r>
            <a:r>
              <a:rPr lang="en-US" sz="2400">
                <a:latin typeface="+mn-lt"/>
              </a:rPr>
              <a:t>in the generative models.  </a:t>
            </a:r>
            <a:endParaRPr lang="en-NL" sz="240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940BDE-7643-7AF9-B6AD-ED7B22C2C3EB}"/>
              </a:ext>
            </a:extLst>
          </p:cNvPr>
          <p:cNvSpPr txBox="1">
            <a:spLocks/>
          </p:cNvSpPr>
          <p:nvPr/>
        </p:nvSpPr>
        <p:spPr>
          <a:xfrm>
            <a:off x="663102" y="201749"/>
            <a:ext cx="10515600" cy="526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2800">
                <a:solidFill>
                  <a:srgbClr val="0070C0"/>
                </a:solidFill>
              </a:rPr>
              <a:t>The Brain is a Generative M</a:t>
            </a:r>
            <a:r>
              <a:rPr lang="en-GB" sz="2800" dirty="0">
                <a:solidFill>
                  <a:srgbClr val="0070C0"/>
                </a:solidFill>
              </a:rPr>
              <a:t>o</a:t>
            </a:r>
            <a:r>
              <a:rPr lang="en-NL" sz="2800">
                <a:solidFill>
                  <a:srgbClr val="0070C0"/>
                </a:solidFill>
              </a:rPr>
              <a:t>del for its Sensorium</a:t>
            </a:r>
          </a:p>
        </p:txBody>
      </p:sp>
    </p:spTree>
    <p:extLst>
      <p:ext uri="{BB962C8B-B14F-4D97-AF65-F5344CB8AC3E}">
        <p14:creationId xmlns:p14="http://schemas.microsoft.com/office/powerpoint/2010/main" val="14136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EC1DB-87FA-9DFD-25BA-A98B51B2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8D12-B089-A94E-A9BA-DBFEDD5ACBF6}" type="slidenum">
              <a:rPr lang="en-NL" smtClean="0"/>
              <a:t>6</a:t>
            </a:fld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674F8C-E4F3-9537-2B40-66102EC1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67" y="1168791"/>
            <a:ext cx="3616334" cy="45204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4092E2-2B72-8EC3-9267-6497C7E11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3" r="14334"/>
          <a:stretch/>
        </p:blipFill>
        <p:spPr bwMode="auto">
          <a:xfrm>
            <a:off x="6770872" y="1168791"/>
            <a:ext cx="3719842" cy="45204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77F7-9786-3347-422A-3529B6962065}"/>
              </a:ext>
            </a:extLst>
          </p:cNvPr>
          <p:cNvSpPr txBox="1">
            <a:spLocks/>
          </p:cNvSpPr>
          <p:nvPr/>
        </p:nvSpPr>
        <p:spPr>
          <a:xfrm>
            <a:off x="896459" y="5820843"/>
            <a:ext cx="4387950" cy="63321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L" sz="2000"/>
              <a:t>“</a:t>
            </a:r>
            <a:r>
              <a:rPr lang="en-US" sz="2400" dirty="0"/>
              <a:t>Control minimizes a cost function of state of the world</a:t>
            </a:r>
            <a:r>
              <a:rPr lang="en-NL" sz="2400"/>
              <a:t>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6C5974-68A7-27A3-D8C4-EC71AA91BBD9}"/>
              </a:ext>
            </a:extLst>
          </p:cNvPr>
          <p:cNvSpPr txBox="1">
            <a:spLocks/>
          </p:cNvSpPr>
          <p:nvPr/>
        </p:nvSpPr>
        <p:spPr>
          <a:xfrm>
            <a:off x="5966046" y="5746705"/>
            <a:ext cx="5329495" cy="64633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L" sz="2200"/>
              <a:t>“(In biotic systems,) </a:t>
            </a:r>
            <a:r>
              <a:rPr lang="en-US" sz="2200"/>
              <a:t>control is a side-effect of optimizing </a:t>
            </a:r>
            <a:r>
              <a:rPr lang="en-US" sz="2200">
                <a:solidFill>
                  <a:srgbClr val="FF0000"/>
                </a:solidFill>
              </a:rPr>
              <a:t>beliefs</a:t>
            </a:r>
            <a:r>
              <a:rPr lang="en-US" sz="2200"/>
              <a:t> about the state of the world”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F06E84-70FF-D6E2-47FF-81B7992A569C}"/>
              </a:ext>
            </a:extLst>
          </p:cNvPr>
          <p:cNvSpPr txBox="1">
            <a:spLocks/>
          </p:cNvSpPr>
          <p:nvPr/>
        </p:nvSpPr>
        <p:spPr>
          <a:xfrm>
            <a:off x="844958" y="713695"/>
            <a:ext cx="4387950" cy="633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Richard Bellman (~1960)</a:t>
            </a:r>
            <a:endParaRPr lang="en-NL" sz="240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507BF4-C1DC-F0F7-45D7-14B837B5D1B7}"/>
              </a:ext>
            </a:extLst>
          </p:cNvPr>
          <p:cNvSpPr txBox="1">
            <a:spLocks/>
          </p:cNvSpPr>
          <p:nvPr/>
        </p:nvSpPr>
        <p:spPr>
          <a:xfrm>
            <a:off x="6436818" y="713695"/>
            <a:ext cx="4387950" cy="633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Karl Friston (~2005)</a:t>
            </a:r>
            <a:endParaRPr lang="en-NL" sz="2400">
              <a:solidFill>
                <a:schemeClr val="tx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9DA4C0-3EA2-5CF4-C1C7-D2B68FC88EB8}"/>
              </a:ext>
            </a:extLst>
          </p:cNvPr>
          <p:cNvSpPr txBox="1">
            <a:spLocks/>
          </p:cNvSpPr>
          <p:nvPr/>
        </p:nvSpPr>
        <p:spPr>
          <a:xfrm>
            <a:off x="656219" y="149229"/>
            <a:ext cx="10515600" cy="526309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>
                <a:solidFill>
                  <a:srgbClr val="0070C0"/>
                </a:solidFill>
              </a:rPr>
              <a:t>The Mechanism of Control</a:t>
            </a:r>
            <a:endParaRPr lang="en-NL" sz="4267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15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A85F1-00BC-B18E-27A0-8420F45CD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E4E9B0F-A0E8-1AFF-DF3E-1EAA99A330DF}"/>
              </a:ext>
            </a:extLst>
          </p:cNvPr>
          <p:cNvGrpSpPr/>
          <p:nvPr/>
        </p:nvGrpSpPr>
        <p:grpSpPr>
          <a:xfrm>
            <a:off x="2127786" y="869430"/>
            <a:ext cx="9465963" cy="5715160"/>
            <a:chOff x="1" y="237619"/>
            <a:chExt cx="11396869" cy="66823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22321F-CF19-CA31-FBA7-C40181999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37619"/>
              <a:ext cx="7216876" cy="655509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40DB0D-8807-1147-CA56-583C6970342A}"/>
                </a:ext>
              </a:extLst>
            </p:cNvPr>
            <p:cNvGrpSpPr/>
            <p:nvPr/>
          </p:nvGrpSpPr>
          <p:grpSpPr>
            <a:xfrm>
              <a:off x="235753" y="628522"/>
              <a:ext cx="5781591" cy="5241336"/>
              <a:chOff x="681895" y="-668420"/>
              <a:chExt cx="6550887" cy="4860618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D174789-26B7-9C99-9245-FF4E63B5D837}"/>
                  </a:ext>
                </a:extLst>
              </p:cNvPr>
              <p:cNvSpPr/>
              <p:nvPr/>
            </p:nvSpPr>
            <p:spPr>
              <a:xfrm>
                <a:off x="681896" y="2033350"/>
                <a:ext cx="6550886" cy="2158848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F1CE9A5-0110-DCE0-AEBA-3D8CD71B1FA6}"/>
                  </a:ext>
                </a:extLst>
              </p:cNvPr>
              <p:cNvSpPr/>
              <p:nvPr/>
            </p:nvSpPr>
            <p:spPr>
              <a:xfrm>
                <a:off x="681895" y="-668420"/>
                <a:ext cx="6550886" cy="227811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D98603D2-3A2A-5F97-8328-2847E84AF0A4}"/>
                  </a:ext>
                </a:extLst>
              </p:cNvPr>
              <p:cNvSpPr/>
              <p:nvPr/>
            </p:nvSpPr>
            <p:spPr>
              <a:xfrm rot="16200000">
                <a:off x="3815102" y="1611711"/>
                <a:ext cx="243826" cy="438679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4E8E18-980D-097A-C63C-7701BBA1CF52}"/>
                </a:ext>
              </a:extLst>
            </p:cNvPr>
            <p:cNvGrpSpPr/>
            <p:nvPr/>
          </p:nvGrpSpPr>
          <p:grpSpPr>
            <a:xfrm>
              <a:off x="8725896" y="1166403"/>
              <a:ext cx="2670974" cy="5053282"/>
              <a:chOff x="10380516" y="1840455"/>
              <a:chExt cx="1013427" cy="217669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08E0302-1E86-0181-BFB4-153CCDD78EB3}"/>
                  </a:ext>
                </a:extLst>
              </p:cNvPr>
              <p:cNvGrpSpPr/>
              <p:nvPr/>
            </p:nvGrpSpPr>
            <p:grpSpPr>
              <a:xfrm>
                <a:off x="10380516" y="1840455"/>
                <a:ext cx="1013427" cy="2176698"/>
                <a:chOff x="3333118" y="881966"/>
                <a:chExt cx="1764792" cy="3842717"/>
              </a:xfrm>
            </p:grpSpPr>
            <p:pic>
              <p:nvPicPr>
                <p:cNvPr id="13" name="Picture 12" descr="A picture containing tableware&#10;&#10;Description automatically generated">
                  <a:extLst>
                    <a:ext uri="{FF2B5EF4-FFF2-40B4-BE49-F238E27FC236}">
                      <a16:creationId xmlns:a16="http://schemas.microsoft.com/office/drawing/2014/main" id="{9545D986-CA65-2B7D-7F4D-5D6F579189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7697" y="881966"/>
                  <a:ext cx="1615632" cy="736538"/>
                </a:xfrm>
                <a:prstGeom prst="rect">
                  <a:avLst/>
                </a:prstGeom>
                <a:ln w="28575">
                  <a:noFill/>
                  <a:headEnd type="none" w="med" len="med"/>
                  <a:tailEnd type="arrow" w="med" len="med"/>
                </a:ln>
              </p:spPr>
            </p:pic>
            <p:pic>
              <p:nvPicPr>
                <p:cNvPr id="14" name="Picture 2">
                  <a:extLst>
                    <a:ext uri="{FF2B5EF4-FFF2-40B4-BE49-F238E27FC236}">
                      <a16:creationId xmlns:a16="http://schemas.microsoft.com/office/drawing/2014/main" id="{02BF2FAF-A94F-6247-85F6-A674E4FDC6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3118" y="2249907"/>
                  <a:ext cx="1764792" cy="1072378"/>
                </a:xfrm>
                <a:prstGeom prst="rect">
                  <a:avLst/>
                </a:prstGeom>
                <a:noFill/>
                <a:ln w="28575">
                  <a:noFill/>
                  <a:headEnd type="none" w="med" len="med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4" descr="Icon&#10;&#10;Description automatically generated">
                  <a:extLst>
                    <a:ext uri="{FF2B5EF4-FFF2-40B4-BE49-F238E27FC236}">
                      <a16:creationId xmlns:a16="http://schemas.microsoft.com/office/drawing/2014/main" id="{CB21E94F-A539-5AEE-CA4F-402B0B524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714034" y="3886143"/>
                  <a:ext cx="1002958" cy="838540"/>
                </a:xfrm>
                <a:prstGeom prst="rect">
                  <a:avLst/>
                </a:prstGeom>
                <a:ln w="28575">
                  <a:noFill/>
                  <a:headEnd type="none" w="med" len="med"/>
                  <a:tailEnd type="arrow" w="med" len="med"/>
                </a:ln>
              </p:spPr>
            </p:pic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129DFAE3-69A1-6793-31D5-397641505F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91232" y="3244812"/>
                <a:ext cx="1" cy="31939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D7D333D-E66B-2104-93B2-ABFD182E23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87010" y="2273882"/>
                <a:ext cx="1" cy="319396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  <a:headEnd type="none" w="med" len="med"/>
                <a:tailEnd type="arrow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BADEFB8E-064F-F4E7-6C4C-78F51C028A12}"/>
                </a:ext>
              </a:extLst>
            </p:cNvPr>
            <p:cNvCxnSpPr>
              <a:stCxn id="15" idx="2"/>
              <a:endCxn id="4" idx="2"/>
            </p:cNvCxnSpPr>
            <p:nvPr/>
          </p:nvCxnSpPr>
          <p:spPr>
            <a:xfrm rot="5400000" flipH="1">
              <a:off x="6419051" y="2577356"/>
              <a:ext cx="349827" cy="6934832"/>
            </a:xfrm>
            <a:prstGeom prst="bentConnector3">
              <a:avLst>
                <a:gd name="adj1" fmla="val -65347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A5805B9E-2D63-53B9-CCA5-3146BF92EEAF}"/>
                </a:ext>
              </a:extLst>
            </p:cNvPr>
            <p:cNvCxnSpPr>
              <a:cxnSpLocks/>
              <a:stCxn id="6" idx="0"/>
              <a:endCxn id="13" idx="0"/>
            </p:cNvCxnSpPr>
            <p:nvPr/>
          </p:nvCxnSpPr>
          <p:spPr>
            <a:xfrm rot="16200000" flipH="1">
              <a:off x="6325024" y="-2569955"/>
              <a:ext cx="537881" cy="6934834"/>
            </a:xfrm>
            <a:prstGeom prst="bentConnector3">
              <a:avLst>
                <a:gd name="adj1" fmla="val -42500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93881FD-17AE-304D-B09C-192B82FF8F73}"/>
                </a:ext>
              </a:extLst>
            </p:cNvPr>
            <p:cNvGrpSpPr/>
            <p:nvPr/>
          </p:nvGrpSpPr>
          <p:grpSpPr>
            <a:xfrm>
              <a:off x="7315661" y="509727"/>
              <a:ext cx="1323179" cy="574666"/>
              <a:chOff x="7315661" y="509727"/>
              <a:chExt cx="1323179" cy="57466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5B996A-E4C1-1D40-CB9D-10F0DA1F0643}"/>
                  </a:ext>
                </a:extLst>
              </p:cNvPr>
              <p:cNvSpPr txBox="1"/>
              <p:nvPr/>
            </p:nvSpPr>
            <p:spPr>
              <a:xfrm>
                <a:off x="8171559" y="555893"/>
                <a:ext cx="467281" cy="5038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28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2A9E4F-1253-DDC0-0C37-23E444C66544}"/>
                  </a:ext>
                </a:extLst>
              </p:cNvPr>
              <p:cNvSpPr txBox="1"/>
              <p:nvPr/>
            </p:nvSpPr>
            <p:spPr>
              <a:xfrm>
                <a:off x="7315661" y="509727"/>
                <a:ext cx="1312852" cy="57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action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BF6FDC-015B-D12D-9606-8F9AF521A3AC}"/>
                </a:ext>
              </a:extLst>
            </p:cNvPr>
            <p:cNvSpPr txBox="1"/>
            <p:nvPr/>
          </p:nvSpPr>
          <p:spPr>
            <a:xfrm>
              <a:off x="4040005" y="687897"/>
              <a:ext cx="2188551" cy="611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2060"/>
                  </a:solidFill>
                </a:rPr>
                <a:t>planning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52BA39-9F25-59AC-8E05-33DB10479275}"/>
                </a:ext>
              </a:extLst>
            </p:cNvPr>
            <p:cNvSpPr txBox="1"/>
            <p:nvPr/>
          </p:nvSpPr>
          <p:spPr>
            <a:xfrm>
              <a:off x="3785592" y="3541912"/>
              <a:ext cx="2657825" cy="611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50000"/>
                    </a:schemeClr>
                  </a:solidFill>
                </a:rPr>
                <a:t>perception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5D17A2-3A44-E51E-D3A9-E470DA5BABDD}"/>
                </a:ext>
              </a:extLst>
            </p:cNvPr>
            <p:cNvSpPr txBox="1"/>
            <p:nvPr/>
          </p:nvSpPr>
          <p:spPr>
            <a:xfrm>
              <a:off x="6988560" y="6345308"/>
              <a:ext cx="2283948" cy="574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observation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707953EF-BA9A-3822-1137-91C69CCA64AD}"/>
              </a:ext>
            </a:extLst>
          </p:cNvPr>
          <p:cNvSpPr txBox="1">
            <a:spLocks/>
          </p:cNvSpPr>
          <p:nvPr/>
        </p:nvSpPr>
        <p:spPr>
          <a:xfrm>
            <a:off x="513250" y="92336"/>
            <a:ext cx="10515600" cy="5263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 dirty="0">
                <a:solidFill>
                  <a:srgbClr val="0070C0"/>
                </a:solidFill>
              </a:rPr>
              <a:t>Active </a:t>
            </a:r>
            <a:r>
              <a:rPr lang="nl-NL" sz="3600" dirty="0" err="1">
                <a:solidFill>
                  <a:srgbClr val="0070C0"/>
                </a:solidFill>
              </a:rPr>
              <a:t>Inference</a:t>
            </a:r>
            <a:endParaRPr lang="en-NL" sz="3600" dirty="0">
              <a:solidFill>
                <a:srgbClr val="0070C0"/>
              </a:solidFill>
            </a:endParaRP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3C1E286-BBA6-004D-9697-B7FCD350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9996" y="6371547"/>
            <a:ext cx="364892" cy="365125"/>
          </a:xfrm>
        </p:spPr>
        <p:txBody>
          <a:bodyPr/>
          <a:lstStyle/>
          <a:p>
            <a:fld id="{179F0A8B-17BC-3448-AF3F-C2704C45AA7C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09C91-A14A-44B0-3B94-F0E1C34EE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896" y="1572524"/>
            <a:ext cx="4519652" cy="155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0434D-81A1-74C3-8F9B-E52D73AD8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896" y="3852787"/>
            <a:ext cx="4288007" cy="171389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5F69E09-B761-B3C2-0C2D-17F0CE7B504F}"/>
              </a:ext>
            </a:extLst>
          </p:cNvPr>
          <p:cNvGrpSpPr/>
          <p:nvPr/>
        </p:nvGrpSpPr>
        <p:grpSpPr>
          <a:xfrm>
            <a:off x="348202" y="2706929"/>
            <a:ext cx="1381279" cy="1828800"/>
            <a:chOff x="4941429" y="3847698"/>
            <a:chExt cx="1381279" cy="18288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1954836-F08F-2AE6-2111-0883893E44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1429" y="3847698"/>
              <a:ext cx="1381279" cy="1828800"/>
              <a:chOff x="518970" y="3627016"/>
              <a:chExt cx="1797156" cy="2379414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F374A0D-0198-FB26-9A30-0030F02ED84E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26E6BD-3B60-6E05-8201-3F8824AF4C9C}"/>
                  </a:ext>
                </a:extLst>
              </p:cNvPr>
              <p:cNvSpPr txBox="1"/>
              <p:nvPr/>
            </p:nvSpPr>
            <p:spPr>
              <a:xfrm>
                <a:off x="966003" y="3717085"/>
                <a:ext cx="902331" cy="360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Physics</a:t>
                </a:r>
                <a:endParaRPr lang="en-NL" sz="120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18" name="Picture 17" descr="Interactive Brain - How Injury Can Affect the Brain | BrainLine">
              <a:extLst>
                <a:ext uri="{FF2B5EF4-FFF2-40B4-BE49-F238E27FC236}">
                  <a16:creationId xmlns:a16="http://schemas.microsoft.com/office/drawing/2014/main" id="{F5B6949A-8915-780D-4FF8-995B273CD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52" y="4417750"/>
              <a:ext cx="1215860" cy="93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497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741E8-FEE7-3915-81E6-318BD1AA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3F322C-233B-A80C-064D-8FEF0E88DB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86" y="869430"/>
            <a:ext cx="5994162" cy="560632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D4B02FA-D472-C820-46DD-B7E4BF720043}"/>
              </a:ext>
            </a:extLst>
          </p:cNvPr>
          <p:cNvGrpSpPr/>
          <p:nvPr/>
        </p:nvGrpSpPr>
        <p:grpSpPr>
          <a:xfrm>
            <a:off x="2323596" y="1203754"/>
            <a:ext cx="4802049" cy="4482711"/>
            <a:chOff x="681895" y="-668420"/>
            <a:chExt cx="6550887" cy="486061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4B1D56-13A6-3F34-8A6A-7A9227C1BE38}"/>
                </a:ext>
              </a:extLst>
            </p:cNvPr>
            <p:cNvSpPr/>
            <p:nvPr/>
          </p:nvSpPr>
          <p:spPr>
            <a:xfrm>
              <a:off x="681896" y="2033350"/>
              <a:ext cx="6550886" cy="215884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021DC9D-804C-8103-54A8-EBF95FC860BC}"/>
                </a:ext>
              </a:extLst>
            </p:cNvPr>
            <p:cNvSpPr/>
            <p:nvPr/>
          </p:nvSpPr>
          <p:spPr>
            <a:xfrm>
              <a:off x="681895" y="-668420"/>
              <a:ext cx="6550886" cy="227811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055420E0-F586-0248-0D06-411722BD459A}"/>
                </a:ext>
              </a:extLst>
            </p:cNvPr>
            <p:cNvSpPr/>
            <p:nvPr/>
          </p:nvSpPr>
          <p:spPr>
            <a:xfrm rot="16200000">
              <a:off x="3815102" y="1611711"/>
              <a:ext cx="243826" cy="438679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E50FFC4-19AE-FF8D-BC58-80CB80B5B932}"/>
              </a:ext>
            </a:extLst>
          </p:cNvPr>
          <p:cNvGrpSpPr/>
          <p:nvPr/>
        </p:nvGrpSpPr>
        <p:grpSpPr>
          <a:xfrm>
            <a:off x="9375303" y="1663783"/>
            <a:ext cx="2218446" cy="4321876"/>
            <a:chOff x="10380516" y="1840455"/>
            <a:chExt cx="1013427" cy="21766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57EBCE-53DA-65DD-8A81-B1A00B2FB008}"/>
                </a:ext>
              </a:extLst>
            </p:cNvPr>
            <p:cNvGrpSpPr/>
            <p:nvPr/>
          </p:nvGrpSpPr>
          <p:grpSpPr>
            <a:xfrm>
              <a:off x="10380516" y="1840455"/>
              <a:ext cx="1013427" cy="2176698"/>
              <a:chOff x="3333118" y="881966"/>
              <a:chExt cx="1764792" cy="3842717"/>
            </a:xfrm>
          </p:grpSpPr>
          <p:pic>
            <p:nvPicPr>
              <p:cNvPr id="13" name="Picture 12" descr="A picture containing tableware&#10;&#10;Description automatically generated">
                <a:extLst>
                  <a:ext uri="{FF2B5EF4-FFF2-40B4-BE49-F238E27FC236}">
                    <a16:creationId xmlns:a16="http://schemas.microsoft.com/office/drawing/2014/main" id="{2DF8CF5C-8A04-C604-0D89-68E5EEF0C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7697" y="881966"/>
                <a:ext cx="1615632" cy="736538"/>
              </a:xfrm>
              <a:prstGeom prst="rect">
                <a:avLst/>
              </a:prstGeom>
              <a:ln w="28575">
                <a:noFill/>
                <a:headEnd type="none" w="med" len="med"/>
                <a:tailEnd type="arrow" w="med" len="med"/>
              </a:ln>
            </p:spPr>
          </p:pic>
          <p:pic>
            <p:nvPicPr>
              <p:cNvPr id="14" name="Picture 2">
                <a:extLst>
                  <a:ext uri="{FF2B5EF4-FFF2-40B4-BE49-F238E27FC236}">
                    <a16:creationId xmlns:a16="http://schemas.microsoft.com/office/drawing/2014/main" id="{137CBBBB-47B5-2363-DED4-5FB73ACEBE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3118" y="2249907"/>
                <a:ext cx="1764792" cy="1072378"/>
              </a:xfrm>
              <a:prstGeom prst="rect">
                <a:avLst/>
              </a:prstGeom>
              <a:noFill/>
              <a:ln w="28575">
                <a:noFill/>
                <a:headEnd type="none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DBFB97C1-F100-8187-36BD-3D611F1D60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714034" y="3886143"/>
                <a:ext cx="1002958" cy="838540"/>
              </a:xfrm>
              <a:prstGeom prst="rect">
                <a:avLst/>
              </a:prstGeom>
              <a:ln w="28575">
                <a:noFill/>
                <a:headEnd type="none" w="med" len="med"/>
                <a:tailEnd type="arrow" w="med" len="med"/>
              </a:ln>
            </p:spPr>
          </p:pic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B8EB6E6-017B-C941-C6EC-7B5E0DB819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1232" y="3244812"/>
              <a:ext cx="1" cy="31939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AD8F027-0D54-F4DB-DDC1-86DFF6E04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87010" y="2273882"/>
              <a:ext cx="1" cy="31939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4B052A8-BE99-16C8-0989-8057CB0381A0}"/>
              </a:ext>
            </a:extLst>
          </p:cNvPr>
          <p:cNvCxnSpPr>
            <a:stCxn id="15" idx="2"/>
            <a:endCxn id="4" idx="2"/>
          </p:cNvCxnSpPr>
          <p:nvPr/>
        </p:nvCxnSpPr>
        <p:spPr>
          <a:xfrm rot="5400000" flipH="1">
            <a:off x="7454975" y="2956111"/>
            <a:ext cx="299193" cy="5759903"/>
          </a:xfrm>
          <a:prstGeom prst="bentConnector3">
            <a:avLst>
              <a:gd name="adj1" fmla="val -65347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C589C8F-DE87-E2FF-B779-C95B51CCF94E}"/>
              </a:ext>
            </a:extLst>
          </p:cNvPr>
          <p:cNvCxnSpPr>
            <a:cxnSpLocks/>
            <a:stCxn id="6" idx="0"/>
            <a:endCxn id="13" idx="0"/>
          </p:cNvCxnSpPr>
          <p:nvPr/>
        </p:nvCxnSpPr>
        <p:spPr>
          <a:xfrm rot="16200000" flipH="1">
            <a:off x="7374558" y="-1446184"/>
            <a:ext cx="460029" cy="5759905"/>
          </a:xfrm>
          <a:prstGeom prst="bentConnector3">
            <a:avLst>
              <a:gd name="adj1" fmla="val -425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EF5E09-06A6-7AB2-0957-F95DCC48A4C3}"/>
              </a:ext>
            </a:extLst>
          </p:cNvPr>
          <p:cNvSpPr txBox="1"/>
          <p:nvPr/>
        </p:nvSpPr>
        <p:spPr>
          <a:xfrm>
            <a:off x="8188999" y="1102153"/>
            <a:ext cx="1090421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99CDB4-C364-A288-3AEC-F000F6B77183}"/>
              </a:ext>
            </a:extLst>
          </p:cNvPr>
          <p:cNvSpPr txBox="1"/>
          <p:nvPr/>
        </p:nvSpPr>
        <p:spPr>
          <a:xfrm>
            <a:off x="5483315" y="1254535"/>
            <a:ext cx="181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planning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D91044-15FA-0D0F-E1BF-7824FCEE7503}"/>
              </a:ext>
            </a:extLst>
          </p:cNvPr>
          <p:cNvSpPr txBox="1"/>
          <p:nvPr/>
        </p:nvSpPr>
        <p:spPr>
          <a:xfrm>
            <a:off x="5272006" y="3695464"/>
            <a:ext cx="22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perception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7A07BF-C50D-AED8-0470-0DB6BF5BA944}"/>
              </a:ext>
            </a:extLst>
          </p:cNvPr>
          <p:cNvSpPr txBox="1"/>
          <p:nvPr/>
        </p:nvSpPr>
        <p:spPr>
          <a:xfrm>
            <a:off x="7932314" y="6093100"/>
            <a:ext cx="1896992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observation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DAEAE2D6-EB87-5FDD-D3EE-2800F0E0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9C747-AB51-5048-23D0-6751D06E5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896" y="1572524"/>
            <a:ext cx="4519652" cy="155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B03FD7-4F4E-84C1-6357-C28917A38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896" y="3852787"/>
            <a:ext cx="4288007" cy="17138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BA1A51E-8724-B068-3C54-FFEF7B0F6AD3}"/>
              </a:ext>
            </a:extLst>
          </p:cNvPr>
          <p:cNvSpPr txBox="1">
            <a:spLocks/>
          </p:cNvSpPr>
          <p:nvPr/>
        </p:nvSpPr>
        <p:spPr>
          <a:xfrm>
            <a:off x="513250" y="92336"/>
            <a:ext cx="10515600" cy="5263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 dirty="0">
                <a:solidFill>
                  <a:srgbClr val="0070C0"/>
                </a:solidFill>
              </a:rPr>
              <a:t>The Engineering Challenge</a:t>
            </a:r>
            <a:endParaRPr lang="en-NL" sz="3600" dirty="0">
              <a:solidFill>
                <a:srgbClr val="0070C0"/>
              </a:solidFill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7292255-8D7E-622D-B2D1-931BB625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09" y="758993"/>
            <a:ext cx="5821325" cy="522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C00AFDB-1561-BEEE-2198-711EA2EC141B}"/>
              </a:ext>
            </a:extLst>
          </p:cNvPr>
          <p:cNvGrpSpPr/>
          <p:nvPr/>
        </p:nvGrpSpPr>
        <p:grpSpPr>
          <a:xfrm>
            <a:off x="348202" y="2706929"/>
            <a:ext cx="1381279" cy="1828800"/>
            <a:chOff x="4941429" y="3847698"/>
            <a:chExt cx="1381279" cy="18288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40BB1C-476B-7266-1845-B3A4F2318C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1429" y="3847698"/>
              <a:ext cx="1381279" cy="1828800"/>
              <a:chOff x="518970" y="3627016"/>
              <a:chExt cx="1797156" cy="2379414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E554EE9D-2C6C-CA8C-F6F6-0D35B51328DC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691DE7-AC5A-8847-B073-CDEFC1E5CCEF}"/>
                  </a:ext>
                </a:extLst>
              </p:cNvPr>
              <p:cNvSpPr txBox="1"/>
              <p:nvPr/>
            </p:nvSpPr>
            <p:spPr>
              <a:xfrm>
                <a:off x="966003" y="3717085"/>
                <a:ext cx="902331" cy="360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Physics</a:t>
                </a:r>
                <a:endParaRPr lang="en-NL" sz="120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27" name="Picture 26" descr="Interactive Brain - How Injury Can Affect the Brain | BrainLine">
              <a:extLst>
                <a:ext uri="{FF2B5EF4-FFF2-40B4-BE49-F238E27FC236}">
                  <a16:creationId xmlns:a16="http://schemas.microsoft.com/office/drawing/2014/main" id="{675BADA4-F260-E5C3-81ED-59288DC2D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52" y="4417750"/>
              <a:ext cx="1215860" cy="93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5C71734-5FFF-0425-6C15-23D819AED51C}"/>
              </a:ext>
            </a:extLst>
          </p:cNvPr>
          <p:cNvGrpSpPr/>
          <p:nvPr/>
        </p:nvGrpSpPr>
        <p:grpSpPr>
          <a:xfrm>
            <a:off x="347910" y="2706929"/>
            <a:ext cx="1381279" cy="1828800"/>
            <a:chOff x="8483362" y="1405993"/>
            <a:chExt cx="1381279" cy="18288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86116BA-E39F-5E66-A63E-AA2BF2CD7D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3362" y="1405993"/>
              <a:ext cx="1381279" cy="1828800"/>
              <a:chOff x="518970" y="3627016"/>
              <a:chExt cx="1797156" cy="2379414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F27BEBE-181C-D674-6674-51657B15EC71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103741-36BC-C218-AC2F-1DD12EF59936}"/>
                  </a:ext>
                </a:extLst>
              </p:cNvPr>
              <p:cNvSpPr txBox="1"/>
              <p:nvPr/>
            </p:nvSpPr>
            <p:spPr>
              <a:xfrm>
                <a:off x="855216" y="3717085"/>
                <a:ext cx="1123908" cy="60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Simulated</a:t>
                </a:r>
              </a:p>
              <a:p>
                <a:pPr algn="ctr"/>
                <a:r>
                  <a:rPr lang="en-US" sz="1200" dirty="0">
                    <a:solidFill>
                      <a:srgbClr val="0070C0"/>
                    </a:solidFill>
                  </a:rPr>
                  <a:t>Physics</a:t>
                </a:r>
                <a:endParaRPr lang="en-NL" sz="120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409AC2C-80E3-BA6B-263F-BEE215BA1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66047" y="2150881"/>
              <a:ext cx="1215325" cy="683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3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E60FB26-88C4-416A-6C98-74B5FFB384BC}"/>
              </a:ext>
            </a:extLst>
          </p:cNvPr>
          <p:cNvGrpSpPr/>
          <p:nvPr/>
        </p:nvGrpSpPr>
        <p:grpSpPr>
          <a:xfrm>
            <a:off x="417365" y="1590445"/>
            <a:ext cx="5191532" cy="4658932"/>
            <a:chOff x="5540790" y="904934"/>
            <a:chExt cx="6205805" cy="5732835"/>
          </a:xfrm>
        </p:grpSpPr>
        <p:sp>
          <p:nvSpPr>
            <p:cNvPr id="237" name="Circle"/>
            <p:cNvSpPr/>
            <p:nvPr/>
          </p:nvSpPr>
          <p:spPr>
            <a:xfrm>
              <a:off x="8105583" y="3012312"/>
              <a:ext cx="1289263" cy="1289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 dirty="0"/>
            </a:p>
          </p:txBody>
        </p:sp>
        <p:pic>
          <p:nvPicPr>
            <p:cNvPr id="222" name="unknown.png" descr="unknow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2828" y="1112820"/>
              <a:ext cx="993685" cy="99559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3" name="unknown.png" descr="unknow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527" y="5273727"/>
              <a:ext cx="775886" cy="77798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4" name="Circle"/>
            <p:cNvSpPr/>
            <p:nvPr/>
          </p:nvSpPr>
          <p:spPr>
            <a:xfrm>
              <a:off x="6805039" y="914459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5" name="Model scope"/>
            <p:cNvSpPr txBox="1"/>
            <p:nvPr/>
          </p:nvSpPr>
          <p:spPr>
            <a:xfrm>
              <a:off x="6457044" y="2233280"/>
              <a:ext cx="1354742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Model scope</a:t>
              </a:r>
            </a:p>
          </p:txBody>
        </p:sp>
        <p:sp>
          <p:nvSpPr>
            <p:cNvPr id="226" name="Circle"/>
            <p:cNvSpPr/>
            <p:nvPr/>
          </p:nvSpPr>
          <p:spPr>
            <a:xfrm>
              <a:off x="9395476" y="5012683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7" name="Real-time"/>
            <p:cNvSpPr txBox="1"/>
            <p:nvPr/>
          </p:nvSpPr>
          <p:spPr>
            <a:xfrm>
              <a:off x="9582766" y="6287888"/>
              <a:ext cx="1025158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Real-time</a:t>
              </a:r>
            </a:p>
          </p:txBody>
        </p:sp>
        <p:sp>
          <p:nvSpPr>
            <p:cNvPr id="228" name="Circle"/>
            <p:cNvSpPr/>
            <p:nvPr/>
          </p:nvSpPr>
          <p:spPr>
            <a:xfrm>
              <a:off x="9332702" y="904934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9" name="Low-power"/>
            <p:cNvSpPr txBox="1"/>
            <p:nvPr/>
          </p:nvSpPr>
          <p:spPr>
            <a:xfrm>
              <a:off x="9800166" y="2190198"/>
              <a:ext cx="1189950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Low-power</a:t>
              </a:r>
            </a:p>
          </p:txBody>
        </p:sp>
        <p:sp>
          <p:nvSpPr>
            <p:cNvPr id="230" name="Circle"/>
            <p:cNvSpPr>
              <a:spLocks noChangeAspect="1"/>
            </p:cNvSpPr>
            <p:nvPr/>
          </p:nvSpPr>
          <p:spPr>
            <a:xfrm>
              <a:off x="6855839" y="5018090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1" name="Performance"/>
            <p:cNvSpPr txBox="1"/>
            <p:nvPr/>
          </p:nvSpPr>
          <p:spPr>
            <a:xfrm>
              <a:off x="6876079" y="6309544"/>
              <a:ext cx="1371987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Performance</a:t>
              </a:r>
            </a:p>
          </p:txBody>
        </p:sp>
        <p:sp>
          <p:nvSpPr>
            <p:cNvPr id="232" name="Circle"/>
            <p:cNvSpPr/>
            <p:nvPr/>
          </p:nvSpPr>
          <p:spPr>
            <a:xfrm>
              <a:off x="10445935" y="2930111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3" name="Adaptivity"/>
            <p:cNvSpPr txBox="1"/>
            <p:nvPr/>
          </p:nvSpPr>
          <p:spPr>
            <a:xfrm>
              <a:off x="10652454" y="4230502"/>
              <a:ext cx="109414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Adaptivity</a:t>
              </a:r>
            </a:p>
          </p:txBody>
        </p:sp>
        <p:sp>
          <p:nvSpPr>
            <p:cNvPr id="234" name="Circle"/>
            <p:cNvSpPr/>
            <p:nvPr/>
          </p:nvSpPr>
          <p:spPr>
            <a:xfrm>
              <a:off x="5710592" y="2945986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5" name="User-friendly"/>
            <p:cNvSpPr txBox="1"/>
            <p:nvPr/>
          </p:nvSpPr>
          <p:spPr>
            <a:xfrm>
              <a:off x="5709832" y="4270333"/>
              <a:ext cx="1381569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User-friendly</a:t>
              </a:r>
            </a:p>
          </p:txBody>
        </p:sp>
        <p:sp>
          <p:nvSpPr>
            <p:cNvPr id="238" name="Line"/>
            <p:cNvSpPr/>
            <p:nvPr/>
          </p:nvSpPr>
          <p:spPr>
            <a:xfrm>
              <a:off x="6977090" y="3590617"/>
              <a:ext cx="1114284" cy="1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39" name="Line"/>
            <p:cNvSpPr/>
            <p:nvPr/>
          </p:nvSpPr>
          <p:spPr>
            <a:xfrm>
              <a:off x="7766607" y="2126761"/>
              <a:ext cx="649533" cy="984318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 dirty="0"/>
            </a:p>
          </p:txBody>
        </p:sp>
        <p:sp>
          <p:nvSpPr>
            <p:cNvPr id="240" name="Line"/>
            <p:cNvSpPr/>
            <p:nvPr/>
          </p:nvSpPr>
          <p:spPr>
            <a:xfrm flipH="1">
              <a:off x="9084289" y="2126761"/>
              <a:ext cx="649343" cy="984318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1" name="Line"/>
            <p:cNvSpPr/>
            <p:nvPr/>
          </p:nvSpPr>
          <p:spPr>
            <a:xfrm flipV="1">
              <a:off x="9409056" y="3588083"/>
              <a:ext cx="1036879" cy="2534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2" name="Line"/>
            <p:cNvSpPr/>
            <p:nvPr/>
          </p:nvSpPr>
          <p:spPr>
            <a:xfrm flipH="1">
              <a:off x="7821542" y="4230804"/>
              <a:ext cx="601253" cy="855946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3" name="Line"/>
            <p:cNvSpPr/>
            <p:nvPr/>
          </p:nvSpPr>
          <p:spPr>
            <a:xfrm>
              <a:off x="9131703" y="4184300"/>
              <a:ext cx="668462" cy="90245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 dirty="0"/>
            </a:p>
          </p:txBody>
        </p:sp>
        <p:pic>
          <p:nvPicPr>
            <p:cNvPr id="246" name="unknown.jpeg" descr="unknown.jpeg"/>
            <p:cNvPicPr>
              <a:picLocks noChangeAspect="1"/>
            </p:cNvPicPr>
            <p:nvPr/>
          </p:nvPicPr>
          <p:blipFill>
            <a:blip r:embed="rId5"/>
            <a:srcRect l="29428" t="11604" r="29686" b="11486"/>
            <a:stretch>
              <a:fillRect/>
            </a:stretch>
          </p:blipFill>
          <p:spPr>
            <a:xfrm>
              <a:off x="9712705" y="1061295"/>
              <a:ext cx="529258" cy="99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595" extrusionOk="0">
                  <a:moveTo>
                    <a:pt x="15947" y="0"/>
                  </a:moveTo>
                  <a:cubicBezTo>
                    <a:pt x="15936" y="-2"/>
                    <a:pt x="15892" y="14"/>
                    <a:pt x="15802" y="52"/>
                  </a:cubicBezTo>
                  <a:cubicBezTo>
                    <a:pt x="15637" y="121"/>
                    <a:pt x="14510" y="140"/>
                    <a:pt x="10723" y="125"/>
                  </a:cubicBezTo>
                  <a:lnTo>
                    <a:pt x="5854" y="104"/>
                  </a:lnTo>
                  <a:lnTo>
                    <a:pt x="5870" y="749"/>
                  </a:lnTo>
                  <a:cubicBezTo>
                    <a:pt x="5881" y="1104"/>
                    <a:pt x="5860" y="1409"/>
                    <a:pt x="5822" y="1429"/>
                  </a:cubicBezTo>
                  <a:cubicBezTo>
                    <a:pt x="5783" y="1450"/>
                    <a:pt x="5757" y="1505"/>
                    <a:pt x="5757" y="1550"/>
                  </a:cubicBezTo>
                  <a:cubicBezTo>
                    <a:pt x="5757" y="1607"/>
                    <a:pt x="5121" y="1642"/>
                    <a:pt x="3613" y="1666"/>
                  </a:cubicBezTo>
                  <a:cubicBezTo>
                    <a:pt x="1909" y="1694"/>
                    <a:pt x="1386" y="1725"/>
                    <a:pt x="1057" y="1821"/>
                  </a:cubicBezTo>
                  <a:cubicBezTo>
                    <a:pt x="830" y="1887"/>
                    <a:pt x="603" y="1971"/>
                    <a:pt x="557" y="2010"/>
                  </a:cubicBezTo>
                  <a:cubicBezTo>
                    <a:pt x="512" y="2049"/>
                    <a:pt x="422" y="2062"/>
                    <a:pt x="356" y="2040"/>
                  </a:cubicBezTo>
                  <a:cubicBezTo>
                    <a:pt x="289" y="2019"/>
                    <a:pt x="249" y="2073"/>
                    <a:pt x="267" y="2161"/>
                  </a:cubicBezTo>
                  <a:cubicBezTo>
                    <a:pt x="289" y="2269"/>
                    <a:pt x="238" y="2317"/>
                    <a:pt x="114" y="2303"/>
                  </a:cubicBezTo>
                  <a:cubicBezTo>
                    <a:pt x="42" y="2295"/>
                    <a:pt x="6" y="2292"/>
                    <a:pt x="1" y="2303"/>
                  </a:cubicBezTo>
                  <a:cubicBezTo>
                    <a:pt x="-4" y="2315"/>
                    <a:pt x="23" y="2338"/>
                    <a:pt x="82" y="2376"/>
                  </a:cubicBezTo>
                  <a:cubicBezTo>
                    <a:pt x="284" y="2506"/>
                    <a:pt x="308" y="20772"/>
                    <a:pt x="106" y="20902"/>
                  </a:cubicBezTo>
                  <a:cubicBezTo>
                    <a:pt x="25" y="20954"/>
                    <a:pt x="15" y="21051"/>
                    <a:pt x="82" y="21147"/>
                  </a:cubicBezTo>
                  <a:cubicBezTo>
                    <a:pt x="177" y="21285"/>
                    <a:pt x="201" y="21289"/>
                    <a:pt x="275" y="21186"/>
                  </a:cubicBezTo>
                  <a:cubicBezTo>
                    <a:pt x="352" y="21079"/>
                    <a:pt x="409" y="21087"/>
                    <a:pt x="799" y="21246"/>
                  </a:cubicBezTo>
                  <a:lnTo>
                    <a:pt x="1235" y="21423"/>
                  </a:lnTo>
                  <a:lnTo>
                    <a:pt x="10659" y="21427"/>
                  </a:lnTo>
                  <a:cubicBezTo>
                    <a:pt x="18739" y="21431"/>
                    <a:pt x="20110" y="21444"/>
                    <a:pt x="20244" y="21530"/>
                  </a:cubicBezTo>
                  <a:cubicBezTo>
                    <a:pt x="20304" y="21569"/>
                    <a:pt x="20353" y="21592"/>
                    <a:pt x="20405" y="21595"/>
                  </a:cubicBezTo>
                  <a:cubicBezTo>
                    <a:pt x="20457" y="21598"/>
                    <a:pt x="20505" y="21583"/>
                    <a:pt x="20574" y="21552"/>
                  </a:cubicBezTo>
                  <a:cubicBezTo>
                    <a:pt x="20674" y="21508"/>
                    <a:pt x="20732" y="21455"/>
                    <a:pt x="20695" y="21436"/>
                  </a:cubicBezTo>
                  <a:cubicBezTo>
                    <a:pt x="20580" y="21374"/>
                    <a:pt x="20897" y="21220"/>
                    <a:pt x="21066" y="21255"/>
                  </a:cubicBezTo>
                  <a:cubicBezTo>
                    <a:pt x="21256" y="21294"/>
                    <a:pt x="21596" y="20983"/>
                    <a:pt x="21477" y="20880"/>
                  </a:cubicBezTo>
                  <a:cubicBezTo>
                    <a:pt x="21375" y="20792"/>
                    <a:pt x="21367" y="2301"/>
                    <a:pt x="21469" y="2213"/>
                  </a:cubicBezTo>
                  <a:cubicBezTo>
                    <a:pt x="21510" y="2177"/>
                    <a:pt x="21454" y="2148"/>
                    <a:pt x="21340" y="2148"/>
                  </a:cubicBezTo>
                  <a:cubicBezTo>
                    <a:pt x="21227" y="2148"/>
                    <a:pt x="21100" y="2103"/>
                    <a:pt x="21058" y="2045"/>
                  </a:cubicBezTo>
                  <a:cubicBezTo>
                    <a:pt x="20870" y="1783"/>
                    <a:pt x="20238" y="1703"/>
                    <a:pt x="18027" y="1666"/>
                  </a:cubicBezTo>
                  <a:lnTo>
                    <a:pt x="15882" y="1632"/>
                  </a:lnTo>
                  <a:lnTo>
                    <a:pt x="15810" y="900"/>
                  </a:lnTo>
                  <a:cubicBezTo>
                    <a:pt x="15763" y="434"/>
                    <a:pt x="15786" y="136"/>
                    <a:pt x="15874" y="69"/>
                  </a:cubicBezTo>
                  <a:cubicBezTo>
                    <a:pt x="15933" y="25"/>
                    <a:pt x="15958" y="3"/>
                    <a:pt x="15947" y="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247" name="Text"/>
            <p:cNvSpPr txBox="1"/>
            <p:nvPr/>
          </p:nvSpPr>
          <p:spPr>
            <a:xfrm>
              <a:off x="5540790" y="3099500"/>
              <a:ext cx="11497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1400"/>
                <a:t> </a:t>
              </a:r>
            </a:p>
          </p:txBody>
        </p:sp>
        <p:pic>
          <p:nvPicPr>
            <p:cNvPr id="248" name="unknown.png" descr="unknow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7641" y="3048891"/>
              <a:ext cx="1085851" cy="10834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9" name="Text"/>
            <p:cNvSpPr txBox="1"/>
            <p:nvPr/>
          </p:nvSpPr>
          <p:spPr>
            <a:xfrm>
              <a:off x="7352197" y="1910966"/>
              <a:ext cx="11497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1400"/>
                <a:t> </a:t>
              </a:r>
            </a:p>
          </p:txBody>
        </p:sp>
        <p:grpSp>
          <p:nvGrpSpPr>
            <p:cNvPr id="253" name="Group"/>
            <p:cNvGrpSpPr/>
            <p:nvPr/>
          </p:nvGrpSpPr>
          <p:grpSpPr>
            <a:xfrm>
              <a:off x="5813496" y="3033016"/>
              <a:ext cx="1083454" cy="1083454"/>
              <a:chOff x="0" y="0"/>
              <a:chExt cx="2166905" cy="2166905"/>
            </a:xfrm>
          </p:grpSpPr>
          <p:pic>
            <p:nvPicPr>
              <p:cNvPr id="251" name="unknown.png" descr="unknown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166906" cy="21669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5" name="Connection Line"/>
              <p:cNvSpPr/>
              <p:nvPr/>
            </p:nvSpPr>
            <p:spPr>
              <a:xfrm>
                <a:off x="878121" y="918080"/>
                <a:ext cx="408974" cy="104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2" extrusionOk="0">
                    <a:moveTo>
                      <a:pt x="21600" y="0"/>
                    </a:moveTo>
                    <a:cubicBezTo>
                      <a:pt x="15217" y="21342"/>
                      <a:pt x="8017" y="21600"/>
                      <a:pt x="0" y="773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 sz="1400"/>
              </a:p>
            </p:txBody>
          </p:sp>
        </p:grpSp>
        <p:pic>
          <p:nvPicPr>
            <p:cNvPr id="254" name="unknown.png" descr="unknown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7865" y="5146673"/>
              <a:ext cx="993685" cy="99588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4429D0-FB50-377D-DBF7-4355EEB2F155}"/>
              </a:ext>
            </a:extLst>
          </p:cNvPr>
          <p:cNvSpPr txBox="1">
            <a:spLocks/>
          </p:cNvSpPr>
          <p:nvPr/>
        </p:nvSpPr>
        <p:spPr>
          <a:xfrm>
            <a:off x="734580" y="243278"/>
            <a:ext cx="10722839" cy="41804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L" sz="3600">
                <a:solidFill>
                  <a:srgbClr val="0070C0"/>
                </a:solidFill>
                <a:latin typeface="+mj-lt"/>
              </a:rPr>
              <a:t>Software 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f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or Automated </a:t>
            </a:r>
            <a:r>
              <a:rPr lang="en-NL" sz="3600" dirty="0">
                <a:solidFill>
                  <a:srgbClr val="0070C0"/>
                </a:solidFill>
                <a:latin typeface="+mj-lt"/>
              </a:rPr>
              <a:t>Free 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Energy Minimization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?</a:t>
            </a:r>
            <a:endParaRPr lang="en-NL" sz="3600" dirty="0">
              <a:solidFill>
                <a:srgbClr val="0070C0"/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C7ABEFE5-B8E2-CDFB-FD28-C8C1C86B53D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82375" y="12458699"/>
            <a:ext cx="364745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BEC58-69C4-90B1-8FA8-3BEF89224687}"/>
              </a:ext>
            </a:extLst>
          </p:cNvPr>
          <p:cNvGrpSpPr/>
          <p:nvPr/>
        </p:nvGrpSpPr>
        <p:grpSpPr>
          <a:xfrm>
            <a:off x="7353300" y="1109543"/>
            <a:ext cx="4104119" cy="5268769"/>
            <a:chOff x="7353300" y="1109543"/>
            <a:chExt cx="4104119" cy="52687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AE43FDC7-63F0-2CE9-2C50-75EB82DD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3766" y="1739206"/>
              <a:ext cx="960943" cy="815430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7" name="Pyro / NumPyro">
              <a:extLst>
                <a:ext uri="{FF2B5EF4-FFF2-40B4-BE49-F238E27FC236}">
                  <a16:creationId xmlns:a16="http://schemas.microsoft.com/office/drawing/2014/main" id="{02D3C09A-B95D-1B19-1383-50D2C4BB4C5B}"/>
                </a:ext>
              </a:extLst>
            </p:cNvPr>
            <p:cNvSpPr txBox="1"/>
            <p:nvPr/>
          </p:nvSpPr>
          <p:spPr>
            <a:xfrm>
              <a:off x="9114905" y="1832518"/>
              <a:ext cx="2093650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Pyro / </a:t>
              </a:r>
              <a:r>
                <a:rPr sz="2400" dirty="0" err="1">
                  <a:latin typeface="+mn-lt"/>
                </a:rPr>
                <a:t>NumPyro</a:t>
              </a:r>
              <a:endParaRPr sz="2400" dirty="0">
                <a:latin typeface="+mn-lt"/>
              </a:endParaRPr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CFD47E5-8F67-3429-9335-ECDAC39A0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43067" y="2720104"/>
              <a:ext cx="1162341" cy="1162341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10" name="Turing">
              <a:extLst>
                <a:ext uri="{FF2B5EF4-FFF2-40B4-BE49-F238E27FC236}">
                  <a16:creationId xmlns:a16="http://schemas.microsoft.com/office/drawing/2014/main" id="{5308CECD-ED6F-E2D8-7D2C-7EABC3FAF280}"/>
                </a:ext>
              </a:extLst>
            </p:cNvPr>
            <p:cNvSpPr txBox="1"/>
            <p:nvPr/>
          </p:nvSpPr>
          <p:spPr>
            <a:xfrm>
              <a:off x="9721642" y="3043091"/>
              <a:ext cx="880177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Turing</a:t>
              </a:r>
            </a:p>
          </p:txBody>
        </p:sp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B809D10-9FDB-2E34-6569-100D2874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65948"/>
            <a:stretch>
              <a:fillRect/>
            </a:stretch>
          </p:blipFill>
          <p:spPr>
            <a:xfrm>
              <a:off x="7837939" y="3997113"/>
              <a:ext cx="972597" cy="1018726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13" name="PyMC3">
              <a:extLst>
                <a:ext uri="{FF2B5EF4-FFF2-40B4-BE49-F238E27FC236}">
                  <a16:creationId xmlns:a16="http://schemas.microsoft.com/office/drawing/2014/main" id="{9A9528B3-A560-3E1E-138D-FCE57FF95CCA}"/>
                </a:ext>
              </a:extLst>
            </p:cNvPr>
            <p:cNvSpPr txBox="1"/>
            <p:nvPr/>
          </p:nvSpPr>
          <p:spPr>
            <a:xfrm>
              <a:off x="9669512" y="4202864"/>
              <a:ext cx="984437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PyMC3</a:t>
              </a:r>
            </a:p>
          </p:txBody>
        </p:sp>
        <p:sp>
          <p:nvSpPr>
            <p:cNvPr id="21" name="ForneyLab.jl">
              <a:extLst>
                <a:ext uri="{FF2B5EF4-FFF2-40B4-BE49-F238E27FC236}">
                  <a16:creationId xmlns:a16="http://schemas.microsoft.com/office/drawing/2014/main" id="{17F29E14-B56C-005A-EDB1-FCEC2EEADC87}"/>
                </a:ext>
              </a:extLst>
            </p:cNvPr>
            <p:cNvSpPr txBox="1"/>
            <p:nvPr/>
          </p:nvSpPr>
          <p:spPr>
            <a:xfrm>
              <a:off x="9350483" y="5388037"/>
              <a:ext cx="1401281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ForneyLa</a:t>
              </a:r>
              <a:r>
                <a:rPr lang="en-US" sz="2400" dirty="0">
                  <a:latin typeface="+mn-lt"/>
                </a:rPr>
                <a:t>b</a:t>
              </a:r>
              <a:endParaRPr sz="2400" dirty="0">
                <a:latin typeface="+mn-lt"/>
              </a:endParaRPr>
            </a:p>
          </p:txBody>
        </p:sp>
        <p:pic>
          <p:nvPicPr>
            <p:cNvPr id="26" name="spsbrats_logo.png" descr="spsbrats_logo.png">
              <a:extLst>
                <a:ext uri="{FF2B5EF4-FFF2-40B4-BE49-F238E27FC236}">
                  <a16:creationId xmlns:a16="http://schemas.microsoft.com/office/drawing/2014/main" id="{8B3CCE9D-B199-B64C-F498-FCFB5932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758" t="1852" r="2093" b="3692"/>
            <a:stretch>
              <a:fillRect/>
            </a:stretch>
          </p:blipFill>
          <p:spPr>
            <a:xfrm>
              <a:off x="7645292" y="5155906"/>
              <a:ext cx="1357890" cy="1018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12061" y="0"/>
                  </a:moveTo>
                  <a:cubicBezTo>
                    <a:pt x="10606" y="0"/>
                    <a:pt x="10298" y="240"/>
                    <a:pt x="10298" y="1388"/>
                  </a:cubicBezTo>
                  <a:lnTo>
                    <a:pt x="10298" y="2119"/>
                  </a:lnTo>
                  <a:lnTo>
                    <a:pt x="10209" y="2119"/>
                  </a:lnTo>
                  <a:lnTo>
                    <a:pt x="10209" y="2176"/>
                  </a:lnTo>
                  <a:lnTo>
                    <a:pt x="8195" y="2125"/>
                  </a:lnTo>
                  <a:lnTo>
                    <a:pt x="8013" y="2119"/>
                  </a:lnTo>
                  <a:lnTo>
                    <a:pt x="6181" y="2119"/>
                  </a:lnTo>
                  <a:lnTo>
                    <a:pt x="6181" y="5083"/>
                  </a:lnTo>
                  <a:lnTo>
                    <a:pt x="6181" y="8046"/>
                  </a:lnTo>
                  <a:lnTo>
                    <a:pt x="6181" y="8058"/>
                  </a:lnTo>
                  <a:lnTo>
                    <a:pt x="4697" y="8058"/>
                  </a:lnTo>
                  <a:cubicBezTo>
                    <a:pt x="4329" y="8058"/>
                    <a:pt x="4048" y="8066"/>
                    <a:pt x="3803" y="8080"/>
                  </a:cubicBezTo>
                  <a:cubicBezTo>
                    <a:pt x="2919" y="8177"/>
                    <a:pt x="2744" y="8589"/>
                    <a:pt x="2709" y="10216"/>
                  </a:cubicBezTo>
                  <a:cubicBezTo>
                    <a:pt x="2707" y="10509"/>
                    <a:pt x="2709" y="10830"/>
                    <a:pt x="2709" y="11208"/>
                  </a:cubicBezTo>
                  <a:cubicBezTo>
                    <a:pt x="2709" y="12482"/>
                    <a:pt x="2705" y="13120"/>
                    <a:pt x="2658" y="13486"/>
                  </a:cubicBezTo>
                  <a:cubicBezTo>
                    <a:pt x="2616" y="13968"/>
                    <a:pt x="2531" y="14108"/>
                    <a:pt x="2349" y="14279"/>
                  </a:cubicBezTo>
                  <a:cubicBezTo>
                    <a:pt x="2142" y="14472"/>
                    <a:pt x="1663" y="14608"/>
                    <a:pt x="1191" y="14608"/>
                  </a:cubicBezTo>
                  <a:cubicBezTo>
                    <a:pt x="749" y="14608"/>
                    <a:pt x="304" y="14723"/>
                    <a:pt x="199" y="14863"/>
                  </a:cubicBezTo>
                  <a:cubicBezTo>
                    <a:pt x="67" y="15040"/>
                    <a:pt x="0" y="16573"/>
                    <a:pt x="0" y="18104"/>
                  </a:cubicBezTo>
                  <a:cubicBezTo>
                    <a:pt x="0" y="19635"/>
                    <a:pt x="67" y="21168"/>
                    <a:pt x="199" y="21345"/>
                  </a:cubicBezTo>
                  <a:cubicBezTo>
                    <a:pt x="330" y="21520"/>
                    <a:pt x="1119" y="21600"/>
                    <a:pt x="2726" y="21600"/>
                  </a:cubicBezTo>
                  <a:cubicBezTo>
                    <a:pt x="4424" y="21600"/>
                    <a:pt x="5037" y="21597"/>
                    <a:pt x="5261" y="21118"/>
                  </a:cubicBezTo>
                  <a:cubicBezTo>
                    <a:pt x="5309" y="20832"/>
                    <a:pt x="5352" y="20427"/>
                    <a:pt x="5371" y="19996"/>
                  </a:cubicBezTo>
                  <a:cubicBezTo>
                    <a:pt x="5378" y="19859"/>
                    <a:pt x="5386" y="19752"/>
                    <a:pt x="5393" y="19634"/>
                  </a:cubicBezTo>
                  <a:cubicBezTo>
                    <a:pt x="5403" y="18168"/>
                    <a:pt x="5685" y="17996"/>
                    <a:pt x="7928" y="17996"/>
                  </a:cubicBezTo>
                  <a:cubicBezTo>
                    <a:pt x="8131" y="17996"/>
                    <a:pt x="8298" y="17990"/>
                    <a:pt x="8471" y="17985"/>
                  </a:cubicBezTo>
                  <a:cubicBezTo>
                    <a:pt x="9215" y="17941"/>
                    <a:pt x="9661" y="17889"/>
                    <a:pt x="9874" y="17804"/>
                  </a:cubicBezTo>
                  <a:cubicBezTo>
                    <a:pt x="9875" y="17803"/>
                    <a:pt x="9877" y="17804"/>
                    <a:pt x="9878" y="17804"/>
                  </a:cubicBezTo>
                  <a:cubicBezTo>
                    <a:pt x="9911" y="17785"/>
                    <a:pt x="9934" y="17762"/>
                    <a:pt x="9950" y="17741"/>
                  </a:cubicBezTo>
                  <a:cubicBezTo>
                    <a:pt x="10086" y="17560"/>
                    <a:pt x="10141" y="16229"/>
                    <a:pt x="10141" y="13095"/>
                  </a:cubicBezTo>
                  <a:cubicBezTo>
                    <a:pt x="10141" y="9193"/>
                    <a:pt x="10189" y="8303"/>
                    <a:pt x="9335" y="8103"/>
                  </a:cubicBezTo>
                  <a:cubicBezTo>
                    <a:pt x="9088" y="8074"/>
                    <a:pt x="8766" y="8058"/>
                    <a:pt x="8242" y="8058"/>
                  </a:cubicBezTo>
                  <a:lnTo>
                    <a:pt x="6728" y="8058"/>
                  </a:lnTo>
                  <a:lnTo>
                    <a:pt x="6728" y="8046"/>
                  </a:lnTo>
                  <a:lnTo>
                    <a:pt x="6660" y="8046"/>
                  </a:lnTo>
                  <a:lnTo>
                    <a:pt x="6660" y="5508"/>
                  </a:lnTo>
                  <a:lnTo>
                    <a:pt x="6660" y="2963"/>
                  </a:lnTo>
                  <a:lnTo>
                    <a:pt x="7597" y="2963"/>
                  </a:lnTo>
                  <a:lnTo>
                    <a:pt x="8509" y="2935"/>
                  </a:lnTo>
                  <a:lnTo>
                    <a:pt x="10209" y="2884"/>
                  </a:lnTo>
                  <a:lnTo>
                    <a:pt x="10209" y="2963"/>
                  </a:lnTo>
                  <a:lnTo>
                    <a:pt x="10298" y="2963"/>
                  </a:lnTo>
                  <a:lnTo>
                    <a:pt x="10298" y="3677"/>
                  </a:lnTo>
                  <a:cubicBezTo>
                    <a:pt x="10298" y="4755"/>
                    <a:pt x="10539" y="4897"/>
                    <a:pt x="12303" y="4828"/>
                  </a:cubicBezTo>
                  <a:lnTo>
                    <a:pt x="13617" y="4777"/>
                  </a:lnTo>
                  <a:cubicBezTo>
                    <a:pt x="13743" y="4710"/>
                    <a:pt x="13825" y="4611"/>
                    <a:pt x="13876" y="4471"/>
                  </a:cubicBezTo>
                  <a:lnTo>
                    <a:pt x="13910" y="3864"/>
                  </a:lnTo>
                  <a:lnTo>
                    <a:pt x="13961" y="2963"/>
                  </a:lnTo>
                  <a:lnTo>
                    <a:pt x="15771" y="2963"/>
                  </a:lnTo>
                  <a:lnTo>
                    <a:pt x="17581" y="2963"/>
                  </a:lnTo>
                  <a:lnTo>
                    <a:pt x="17581" y="5508"/>
                  </a:lnTo>
                  <a:lnTo>
                    <a:pt x="17581" y="8046"/>
                  </a:lnTo>
                  <a:lnTo>
                    <a:pt x="16195" y="8046"/>
                  </a:lnTo>
                  <a:cubicBezTo>
                    <a:pt x="15959" y="8046"/>
                    <a:pt x="15758" y="8044"/>
                    <a:pt x="15572" y="8046"/>
                  </a:cubicBezTo>
                  <a:cubicBezTo>
                    <a:pt x="15202" y="8070"/>
                    <a:pt x="14922" y="8107"/>
                    <a:pt x="14732" y="8159"/>
                  </a:cubicBezTo>
                  <a:cubicBezTo>
                    <a:pt x="14308" y="8341"/>
                    <a:pt x="14167" y="8811"/>
                    <a:pt x="14122" y="10024"/>
                  </a:cubicBezTo>
                  <a:cubicBezTo>
                    <a:pt x="14121" y="10059"/>
                    <a:pt x="14118" y="10094"/>
                    <a:pt x="14118" y="10131"/>
                  </a:cubicBezTo>
                  <a:cubicBezTo>
                    <a:pt x="14109" y="10387"/>
                    <a:pt x="14107" y="10699"/>
                    <a:pt x="14105" y="11021"/>
                  </a:cubicBezTo>
                  <a:cubicBezTo>
                    <a:pt x="14102" y="11475"/>
                    <a:pt x="14101" y="12011"/>
                    <a:pt x="14101" y="12653"/>
                  </a:cubicBezTo>
                  <a:cubicBezTo>
                    <a:pt x="14101" y="12784"/>
                    <a:pt x="14101" y="12882"/>
                    <a:pt x="14101" y="13021"/>
                  </a:cubicBezTo>
                  <a:cubicBezTo>
                    <a:pt x="14101" y="13229"/>
                    <a:pt x="14100" y="13336"/>
                    <a:pt x="14101" y="13525"/>
                  </a:cubicBezTo>
                  <a:cubicBezTo>
                    <a:pt x="14106" y="15045"/>
                    <a:pt x="14133" y="16237"/>
                    <a:pt x="14173" y="16942"/>
                  </a:cubicBezTo>
                  <a:cubicBezTo>
                    <a:pt x="14210" y="17357"/>
                    <a:pt x="14262" y="17555"/>
                    <a:pt x="14347" y="17668"/>
                  </a:cubicBezTo>
                  <a:cubicBezTo>
                    <a:pt x="14485" y="17853"/>
                    <a:pt x="15445" y="17967"/>
                    <a:pt x="16606" y="18013"/>
                  </a:cubicBezTo>
                  <a:cubicBezTo>
                    <a:pt x="16608" y="18013"/>
                    <a:pt x="16609" y="18013"/>
                    <a:pt x="16610" y="18013"/>
                  </a:cubicBezTo>
                  <a:cubicBezTo>
                    <a:pt x="16964" y="18015"/>
                    <a:pt x="17259" y="18019"/>
                    <a:pt x="17738" y="18019"/>
                  </a:cubicBezTo>
                  <a:cubicBezTo>
                    <a:pt x="18290" y="18019"/>
                    <a:pt x="18678" y="18017"/>
                    <a:pt x="19069" y="18013"/>
                  </a:cubicBezTo>
                  <a:cubicBezTo>
                    <a:pt x="20214" y="17966"/>
                    <a:pt x="21154" y="17851"/>
                    <a:pt x="21291" y="17668"/>
                  </a:cubicBezTo>
                  <a:cubicBezTo>
                    <a:pt x="21501" y="17387"/>
                    <a:pt x="21541" y="16660"/>
                    <a:pt x="21541" y="13021"/>
                  </a:cubicBezTo>
                  <a:cubicBezTo>
                    <a:pt x="21541" y="8823"/>
                    <a:pt x="21600" y="8162"/>
                    <a:pt x="20468" y="8063"/>
                  </a:cubicBezTo>
                  <a:cubicBezTo>
                    <a:pt x="20241" y="8055"/>
                    <a:pt x="19974" y="8058"/>
                    <a:pt x="19646" y="8058"/>
                  </a:cubicBezTo>
                  <a:lnTo>
                    <a:pt x="18128" y="8058"/>
                  </a:lnTo>
                  <a:lnTo>
                    <a:pt x="18128" y="8046"/>
                  </a:lnTo>
                  <a:lnTo>
                    <a:pt x="18056" y="8046"/>
                  </a:lnTo>
                  <a:lnTo>
                    <a:pt x="18056" y="5083"/>
                  </a:lnTo>
                  <a:lnTo>
                    <a:pt x="18056" y="2119"/>
                  </a:lnTo>
                  <a:lnTo>
                    <a:pt x="16000" y="2119"/>
                  </a:lnTo>
                  <a:lnTo>
                    <a:pt x="13940" y="2119"/>
                  </a:lnTo>
                  <a:lnTo>
                    <a:pt x="13940" y="1275"/>
                  </a:lnTo>
                  <a:cubicBezTo>
                    <a:pt x="13940" y="180"/>
                    <a:pt x="13671" y="0"/>
                    <a:pt x="12061" y="0"/>
                  </a:cubicBezTo>
                  <a:close/>
                </a:path>
              </a:pathLst>
            </a:custGeom>
            <a:ln w="19050">
              <a:noFill/>
              <a:miter lim="400000"/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DC49607-98B8-F193-0FCB-0FFC51FBAB53}"/>
                </a:ext>
              </a:extLst>
            </p:cNvPr>
            <p:cNvSpPr/>
            <p:nvPr/>
          </p:nvSpPr>
          <p:spPr>
            <a:xfrm>
              <a:off x="7353300" y="1292488"/>
              <a:ext cx="4104119" cy="50858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B20F519-D003-BEEE-6B39-703F0ABEEAED}"/>
                </a:ext>
              </a:extLst>
            </p:cNvPr>
            <p:cNvSpPr txBox="1">
              <a:spLocks/>
            </p:cNvSpPr>
            <p:nvPr/>
          </p:nvSpPr>
          <p:spPr>
            <a:xfrm>
              <a:off x="7866341" y="1109543"/>
              <a:ext cx="3078036" cy="4180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Existing PPLs</a:t>
              </a:r>
              <a:endParaRPr lang="en-NL" sz="3600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NL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NL" dirty="0"/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D837FC-BFC3-DB3C-1D03-FC3AE6DC1E03}"/>
              </a:ext>
            </a:extLst>
          </p:cNvPr>
          <p:cNvSpPr/>
          <p:nvPr/>
        </p:nvSpPr>
        <p:spPr>
          <a:xfrm>
            <a:off x="468369" y="1292488"/>
            <a:ext cx="5255140" cy="508582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A072-7590-2DDA-4A4B-55A11A992DDF}"/>
              </a:ext>
            </a:extLst>
          </p:cNvPr>
          <p:cNvSpPr txBox="1">
            <a:spLocks/>
          </p:cNvSpPr>
          <p:nvPr/>
        </p:nvSpPr>
        <p:spPr>
          <a:xfrm>
            <a:off x="2014259" y="1127225"/>
            <a:ext cx="2021094" cy="41804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Desiderata</a:t>
            </a:r>
            <a:endParaRPr lang="en-NL" sz="36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416972-4F9E-FB2A-6CED-76D61D8D9D94}"/>
              </a:ext>
            </a:extLst>
          </p:cNvPr>
          <p:cNvGrpSpPr/>
          <p:nvPr/>
        </p:nvGrpSpPr>
        <p:grpSpPr>
          <a:xfrm>
            <a:off x="2539302" y="3271634"/>
            <a:ext cx="1126598" cy="1109657"/>
            <a:chOff x="6017472" y="3882445"/>
            <a:chExt cx="1126598" cy="110965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95A2380-D093-683E-BB81-093047FACBCE}"/>
                </a:ext>
              </a:extLst>
            </p:cNvPr>
            <p:cNvSpPr/>
            <p:nvPr/>
          </p:nvSpPr>
          <p:spPr>
            <a:xfrm>
              <a:off x="6017472" y="3882445"/>
              <a:ext cx="1126598" cy="1106458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CD844B-E43D-F006-E041-4F710E317940}"/>
                </a:ext>
              </a:extLst>
            </p:cNvPr>
            <p:cNvGrpSpPr/>
            <p:nvPr/>
          </p:nvGrpSpPr>
          <p:grpSpPr>
            <a:xfrm>
              <a:off x="6094765" y="3899145"/>
              <a:ext cx="984838" cy="1092957"/>
              <a:chOff x="5949301" y="4840048"/>
              <a:chExt cx="984838" cy="10929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2395D1F-00AF-79DA-1E53-AE95E98F6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9301" y="4840048"/>
                <a:ext cx="984838" cy="984838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15" name="JASP">
                <a:extLst>
                  <a:ext uri="{FF2B5EF4-FFF2-40B4-BE49-F238E27FC236}">
                    <a16:creationId xmlns:a16="http://schemas.microsoft.com/office/drawing/2014/main" id="{AB40FA4A-1C8B-4C38-73C8-8F8739EAD374}"/>
                  </a:ext>
                </a:extLst>
              </p:cNvPr>
              <p:cNvSpPr txBox="1"/>
              <p:nvPr/>
            </p:nvSpPr>
            <p:spPr>
              <a:xfrm>
                <a:off x="6088444" y="5604710"/>
                <a:ext cx="714234" cy="328295"/>
              </a:xfrm>
              <a:prstGeom prst="rect">
                <a:avLst/>
              </a:prstGeom>
              <a:ln w="28575">
                <a:noFill/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>
                <a:lvl1pPr defTabSz="2438338">
                  <a:spcBef>
                    <a:spcPts val="0"/>
                  </a:spcBef>
                  <a:defRPr sz="3600">
                    <a:solidFill>
                      <a:srgbClr val="333333"/>
                    </a:solidFill>
                    <a:latin typeface="Graphik-Medium"/>
                    <a:ea typeface="Graphik-Medium"/>
                    <a:cs typeface="Graphik-Medium"/>
                    <a:sym typeface="Graphik Medium"/>
                  </a:defRPr>
                </a:lvl1pPr>
              </a:lstStyle>
              <a:p>
                <a:r>
                  <a:rPr lang="nl-NL" sz="1800" dirty="0" err="1"/>
                  <a:t>RxInfer</a:t>
                </a:r>
                <a:endParaRPr sz="1800" dirty="0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5451</TotalTime>
  <Words>1161</Words>
  <Application>Microsoft Macintosh PowerPoint</Application>
  <PresentationFormat>Widescreen</PresentationFormat>
  <Paragraphs>232</Paragraphs>
  <Slides>19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Nexa Bold</vt:lpstr>
      <vt:lpstr>Office Theme</vt:lpstr>
      <vt:lpstr>Active Inference and the Free Energy Principle  Bert de Vries Eindhoven University of Technology  Nov 2025</vt:lpstr>
      <vt:lpstr>PowerPoint Presentation</vt:lpstr>
      <vt:lpstr>PowerPoint Presentation</vt:lpstr>
      <vt:lpstr>The Principle of Least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EFE-based Planning as Inference: The Expected Free Energy Theorem</vt:lpstr>
      <vt:lpstr>PowerPoint Presentation</vt:lpstr>
      <vt:lpstr>Why Active Inference Agents (rather than RL, MPC, …)?</vt:lpstr>
      <vt:lpstr>Conclusions / Recapitulation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Vries, Bert de</dc:creator>
  <cp:lastModifiedBy>Vries, Bert de</cp:lastModifiedBy>
  <cp:revision>81</cp:revision>
  <dcterms:created xsi:type="dcterms:W3CDTF">2025-04-27T05:25:39Z</dcterms:created>
  <dcterms:modified xsi:type="dcterms:W3CDTF">2025-10-31T14:49:33Z</dcterms:modified>
</cp:coreProperties>
</file>